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2" r:id="rId4"/>
  </p:sldMasterIdLst>
  <p:notesMasterIdLst>
    <p:notesMasterId r:id="rId31"/>
  </p:notesMasterIdLst>
  <p:handoutMasterIdLst>
    <p:handoutMasterId r:id="rId32"/>
  </p:handoutMasterIdLst>
  <p:sldIdLst>
    <p:sldId id="256" r:id="rId5"/>
    <p:sldId id="258" r:id="rId6"/>
    <p:sldId id="266" r:id="rId7"/>
    <p:sldId id="271" r:id="rId8"/>
    <p:sldId id="270" r:id="rId9"/>
    <p:sldId id="268" r:id="rId10"/>
    <p:sldId id="267" r:id="rId11"/>
    <p:sldId id="269" r:id="rId12"/>
    <p:sldId id="272" r:id="rId13"/>
    <p:sldId id="274" r:id="rId14"/>
    <p:sldId id="273" r:id="rId15"/>
    <p:sldId id="275" r:id="rId16"/>
    <p:sldId id="287" r:id="rId17"/>
    <p:sldId id="276" r:id="rId18"/>
    <p:sldId id="288" r:id="rId19"/>
    <p:sldId id="277" r:id="rId20"/>
    <p:sldId id="280" r:id="rId21"/>
    <p:sldId id="279" r:id="rId22"/>
    <p:sldId id="281" r:id="rId23"/>
    <p:sldId id="278" r:id="rId24"/>
    <p:sldId id="282" r:id="rId25"/>
    <p:sldId id="283" r:id="rId26"/>
    <p:sldId id="289" r:id="rId27"/>
    <p:sldId id="285" r:id="rId28"/>
    <p:sldId id="286" r:id="rId29"/>
    <p:sldId id="260" r:id="rId30"/>
  </p:sldIdLst>
  <p:sldSz cx="12192000" cy="6858000"/>
  <p:notesSz cx="6858000" cy="9144000"/>
  <p:defaultTextStyle>
    <a:defPPr rtl="0">
      <a:defRPr lang="hu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64C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48" autoAdjust="0"/>
  </p:normalViewPr>
  <p:slideViewPr>
    <p:cSldViewPr snapToGrid="0">
      <p:cViewPr varScale="1">
        <p:scale>
          <a:sx n="100" d="100"/>
          <a:sy n="100" d="100"/>
        </p:scale>
        <p:origin x="96" y="1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9" d="100"/>
          <a:sy n="89" d="100"/>
        </p:scale>
        <p:origin x="300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2136F50-8765-401D-8197-CF2D8056A7A5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7AE8DD35-8CF4-4B84-892D-566C00964FAF}">
      <dgm:prSet/>
      <dgm:spPr/>
      <dgm:t>
        <a:bodyPr/>
        <a:lstStyle/>
        <a:p>
          <a:r>
            <a:rPr lang="hu-HU" b="1" i="0" baseline="0"/>
            <a:t>Szociális Hálózatok:</a:t>
          </a:r>
          <a:r>
            <a:rPr lang="hu-HU" b="0" i="0" baseline="0"/>
            <a:t> A modell segít modellezni a szociális média hálózatait, ahol az új felhasználók preferenciálisan csatlakoznak azokhoz, akiknek több kapcsolata van (pl. </a:t>
          </a:r>
          <a:r>
            <a:rPr lang="hu-HU" b="1" i="0" baseline="0"/>
            <a:t>Facebook</a:t>
          </a:r>
          <a:r>
            <a:rPr lang="hu-HU" b="0" i="0" baseline="0"/>
            <a:t>).</a:t>
          </a:r>
          <a:endParaRPr lang="en-US"/>
        </a:p>
      </dgm:t>
    </dgm:pt>
    <dgm:pt modelId="{E93B50CA-BFD9-41EF-B5C9-5051132FEFA2}" type="parTrans" cxnId="{1119A331-2A70-4038-91F6-024DD7E79127}">
      <dgm:prSet/>
      <dgm:spPr/>
      <dgm:t>
        <a:bodyPr/>
        <a:lstStyle/>
        <a:p>
          <a:endParaRPr lang="en-US"/>
        </a:p>
      </dgm:t>
    </dgm:pt>
    <dgm:pt modelId="{885624CC-4EE6-461B-9ECD-6617DCCF42D3}" type="sibTrans" cxnId="{1119A331-2A70-4038-91F6-024DD7E79127}">
      <dgm:prSet/>
      <dgm:spPr/>
      <dgm:t>
        <a:bodyPr/>
        <a:lstStyle/>
        <a:p>
          <a:endParaRPr lang="en-US"/>
        </a:p>
      </dgm:t>
    </dgm:pt>
    <dgm:pt modelId="{C571B0E7-77F5-4B65-8E4A-CC27A7905597}">
      <dgm:prSet/>
      <dgm:spPr/>
      <dgm:t>
        <a:bodyPr/>
        <a:lstStyle/>
        <a:p>
          <a:r>
            <a:rPr lang="hu-HU" b="1" i="0" baseline="0"/>
            <a:t>Járványterjedés:</a:t>
          </a:r>
          <a:r>
            <a:rPr lang="hu-HU" b="0" i="0" baseline="0"/>
            <a:t> A Holme-Kim modell alkalmazható a fertőző betegségek terjedésének modellezésére, mivel a fertőzés könnyebben terjed azok között, akik nagyobb kapcsolati hálóval rendelkeznek (pl. </a:t>
          </a:r>
          <a:r>
            <a:rPr lang="hu-HU" b="1" i="0" baseline="0"/>
            <a:t>COVID-19</a:t>
          </a:r>
          <a:r>
            <a:rPr lang="hu-HU" b="0" i="0" baseline="0"/>
            <a:t>).</a:t>
          </a:r>
          <a:endParaRPr lang="en-US"/>
        </a:p>
      </dgm:t>
    </dgm:pt>
    <dgm:pt modelId="{208CC986-1C36-4820-8DD9-DA051D99A3D3}" type="parTrans" cxnId="{9A2F38A4-6476-46AC-BB59-81CA1A685970}">
      <dgm:prSet/>
      <dgm:spPr/>
      <dgm:t>
        <a:bodyPr/>
        <a:lstStyle/>
        <a:p>
          <a:endParaRPr lang="en-US"/>
        </a:p>
      </dgm:t>
    </dgm:pt>
    <dgm:pt modelId="{CE37D5B8-BD8C-4FDB-AF59-E04D56C6901B}" type="sibTrans" cxnId="{9A2F38A4-6476-46AC-BB59-81CA1A685970}">
      <dgm:prSet/>
      <dgm:spPr/>
      <dgm:t>
        <a:bodyPr/>
        <a:lstStyle/>
        <a:p>
          <a:endParaRPr lang="en-US"/>
        </a:p>
      </dgm:t>
    </dgm:pt>
    <dgm:pt modelId="{7F246477-F7C0-4EB6-A9EC-03C36F0D750E}">
      <dgm:prSet/>
      <dgm:spPr/>
      <dgm:t>
        <a:bodyPr/>
        <a:lstStyle/>
        <a:p>
          <a:r>
            <a:rPr lang="hu-HU" b="1" i="0" baseline="0"/>
            <a:t>Oktatási Hálózatok:</a:t>
          </a:r>
          <a:r>
            <a:rPr lang="hu-HU" b="0" i="0" baseline="0"/>
            <a:t> Az oktatásban mentorok és tanárok, akik nagyobb hálózattal rendelkeznek, inkább vonzzák a tanulókat. </a:t>
          </a:r>
          <a:endParaRPr lang="en-US"/>
        </a:p>
      </dgm:t>
    </dgm:pt>
    <dgm:pt modelId="{8E4E7BE7-1320-4DB3-BEC0-2D0FC9A8B169}" type="parTrans" cxnId="{8CC4B829-34D2-45EC-9F8B-28D3C2919BD7}">
      <dgm:prSet/>
      <dgm:spPr/>
      <dgm:t>
        <a:bodyPr/>
        <a:lstStyle/>
        <a:p>
          <a:endParaRPr lang="en-US"/>
        </a:p>
      </dgm:t>
    </dgm:pt>
    <dgm:pt modelId="{C71AF9DF-A9F7-41D9-969D-6D1288E23F04}" type="sibTrans" cxnId="{8CC4B829-34D2-45EC-9F8B-28D3C2919BD7}">
      <dgm:prSet/>
      <dgm:spPr/>
      <dgm:t>
        <a:bodyPr/>
        <a:lstStyle/>
        <a:p>
          <a:endParaRPr lang="en-US"/>
        </a:p>
      </dgm:t>
    </dgm:pt>
    <dgm:pt modelId="{7B829BD0-477A-440B-BAF2-6FBEF0BAC3B2}" type="pres">
      <dgm:prSet presAssocID="{C2136F50-8765-401D-8197-CF2D8056A7A5}" presName="linear" presStyleCnt="0">
        <dgm:presLayoutVars>
          <dgm:animLvl val="lvl"/>
          <dgm:resizeHandles val="exact"/>
        </dgm:presLayoutVars>
      </dgm:prSet>
      <dgm:spPr/>
    </dgm:pt>
    <dgm:pt modelId="{3531F673-808A-4ABA-9A8D-F8DFCAC2B44B}" type="pres">
      <dgm:prSet presAssocID="{7AE8DD35-8CF4-4B84-892D-566C00964FAF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99D65CA2-B367-40AA-A65E-C61FB5134E80}" type="pres">
      <dgm:prSet presAssocID="{885624CC-4EE6-461B-9ECD-6617DCCF42D3}" presName="spacer" presStyleCnt="0"/>
      <dgm:spPr/>
    </dgm:pt>
    <dgm:pt modelId="{A808ADB9-C0A9-4AB4-9196-078D9738983C}" type="pres">
      <dgm:prSet presAssocID="{C571B0E7-77F5-4B65-8E4A-CC27A7905597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88BE9467-4402-48CC-8411-09B33EA1F06E}" type="pres">
      <dgm:prSet presAssocID="{CE37D5B8-BD8C-4FDB-AF59-E04D56C6901B}" presName="spacer" presStyleCnt="0"/>
      <dgm:spPr/>
    </dgm:pt>
    <dgm:pt modelId="{CFAC2741-9EE8-45CE-9A35-8143FD0826E7}" type="pres">
      <dgm:prSet presAssocID="{7F246477-F7C0-4EB6-A9EC-03C36F0D750E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3091200C-FC2B-4C94-AB6C-7E19EB8A8494}" type="presOf" srcId="{C2136F50-8765-401D-8197-CF2D8056A7A5}" destId="{7B829BD0-477A-440B-BAF2-6FBEF0BAC3B2}" srcOrd="0" destOrd="0" presId="urn:microsoft.com/office/officeart/2005/8/layout/vList2"/>
    <dgm:cxn modelId="{8CC4B829-34D2-45EC-9F8B-28D3C2919BD7}" srcId="{C2136F50-8765-401D-8197-CF2D8056A7A5}" destId="{7F246477-F7C0-4EB6-A9EC-03C36F0D750E}" srcOrd="2" destOrd="0" parTransId="{8E4E7BE7-1320-4DB3-BEC0-2D0FC9A8B169}" sibTransId="{C71AF9DF-A9F7-41D9-969D-6D1288E23F04}"/>
    <dgm:cxn modelId="{1119A331-2A70-4038-91F6-024DD7E79127}" srcId="{C2136F50-8765-401D-8197-CF2D8056A7A5}" destId="{7AE8DD35-8CF4-4B84-892D-566C00964FAF}" srcOrd="0" destOrd="0" parTransId="{E93B50CA-BFD9-41EF-B5C9-5051132FEFA2}" sibTransId="{885624CC-4EE6-461B-9ECD-6617DCCF42D3}"/>
    <dgm:cxn modelId="{3ED50B79-B0BD-4189-8ED1-D47B011DB098}" type="presOf" srcId="{C571B0E7-77F5-4B65-8E4A-CC27A7905597}" destId="{A808ADB9-C0A9-4AB4-9196-078D9738983C}" srcOrd="0" destOrd="0" presId="urn:microsoft.com/office/officeart/2005/8/layout/vList2"/>
    <dgm:cxn modelId="{0824078C-E4A4-491E-8250-35DD3D84C7BE}" type="presOf" srcId="{7AE8DD35-8CF4-4B84-892D-566C00964FAF}" destId="{3531F673-808A-4ABA-9A8D-F8DFCAC2B44B}" srcOrd="0" destOrd="0" presId="urn:microsoft.com/office/officeart/2005/8/layout/vList2"/>
    <dgm:cxn modelId="{9A2F38A4-6476-46AC-BB59-81CA1A685970}" srcId="{C2136F50-8765-401D-8197-CF2D8056A7A5}" destId="{C571B0E7-77F5-4B65-8E4A-CC27A7905597}" srcOrd="1" destOrd="0" parTransId="{208CC986-1C36-4820-8DD9-DA051D99A3D3}" sibTransId="{CE37D5B8-BD8C-4FDB-AF59-E04D56C6901B}"/>
    <dgm:cxn modelId="{8315E2E8-9615-4AE8-9CF9-3AAF47431037}" type="presOf" srcId="{7F246477-F7C0-4EB6-A9EC-03C36F0D750E}" destId="{CFAC2741-9EE8-45CE-9A35-8143FD0826E7}" srcOrd="0" destOrd="0" presId="urn:microsoft.com/office/officeart/2005/8/layout/vList2"/>
    <dgm:cxn modelId="{69D5E561-17DE-4178-8647-E633B6A6C7F9}" type="presParOf" srcId="{7B829BD0-477A-440B-BAF2-6FBEF0BAC3B2}" destId="{3531F673-808A-4ABA-9A8D-F8DFCAC2B44B}" srcOrd="0" destOrd="0" presId="urn:microsoft.com/office/officeart/2005/8/layout/vList2"/>
    <dgm:cxn modelId="{E9222527-67D5-421E-889F-E2E2A4E24624}" type="presParOf" srcId="{7B829BD0-477A-440B-BAF2-6FBEF0BAC3B2}" destId="{99D65CA2-B367-40AA-A65E-C61FB5134E80}" srcOrd="1" destOrd="0" presId="urn:microsoft.com/office/officeart/2005/8/layout/vList2"/>
    <dgm:cxn modelId="{9123621B-80A0-4DE5-8A98-38D935B639C8}" type="presParOf" srcId="{7B829BD0-477A-440B-BAF2-6FBEF0BAC3B2}" destId="{A808ADB9-C0A9-4AB4-9196-078D9738983C}" srcOrd="2" destOrd="0" presId="urn:microsoft.com/office/officeart/2005/8/layout/vList2"/>
    <dgm:cxn modelId="{11A45F5A-F8EA-4306-B5DE-468FBFB8610C}" type="presParOf" srcId="{7B829BD0-477A-440B-BAF2-6FBEF0BAC3B2}" destId="{88BE9467-4402-48CC-8411-09B33EA1F06E}" srcOrd="3" destOrd="0" presId="urn:microsoft.com/office/officeart/2005/8/layout/vList2"/>
    <dgm:cxn modelId="{32B15DDF-A866-46B5-9884-354F5C9F8595}" type="presParOf" srcId="{7B829BD0-477A-440B-BAF2-6FBEF0BAC3B2}" destId="{CFAC2741-9EE8-45CE-9A35-8143FD0826E7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047CCF5-1484-4807-A137-BA2E118F7E2A}" type="doc">
      <dgm:prSet loTypeId="urn:microsoft.com/office/officeart/2005/8/layout/chart3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9B2E97A-7465-4E20-AD6B-07F44005C6E6}">
      <dgm:prSet/>
      <dgm:spPr/>
      <dgm:t>
        <a:bodyPr/>
        <a:lstStyle/>
        <a:p>
          <a:r>
            <a:rPr lang="hu-HU" b="1" i="0" baseline="0" dirty="0"/>
            <a:t>Szociális Hálózatok:</a:t>
          </a:r>
          <a:r>
            <a:rPr lang="hu-HU" b="0" i="0" baseline="0" dirty="0"/>
            <a:t> A modell alkalmazható a szociális hálózatok fokszám-eloszlásának modellezésére, például </a:t>
          </a:r>
          <a:r>
            <a:rPr lang="hu-HU" b="1" i="0" baseline="0" dirty="0"/>
            <a:t>Twitter</a:t>
          </a:r>
          <a:r>
            <a:rPr lang="hu-HU" b="0" i="0" baseline="0" dirty="0"/>
            <a:t> vagy </a:t>
          </a:r>
          <a:r>
            <a:rPr lang="hu-HU" b="1" i="0" baseline="0" dirty="0"/>
            <a:t>Instagram</a:t>
          </a:r>
          <a:r>
            <a:rPr lang="hu-HU" b="0" i="0" baseline="0" dirty="0"/>
            <a:t>, ahol egyes felhasználók hatalmas követői bázissal rendelkeznek.</a:t>
          </a:r>
          <a:endParaRPr lang="en-US" dirty="0"/>
        </a:p>
      </dgm:t>
    </dgm:pt>
    <dgm:pt modelId="{82004504-8062-49A3-8A1A-9840F12F4FA2}" type="parTrans" cxnId="{795427EF-C92A-4CD9-AFD5-EBAFE954112A}">
      <dgm:prSet/>
      <dgm:spPr/>
      <dgm:t>
        <a:bodyPr/>
        <a:lstStyle/>
        <a:p>
          <a:endParaRPr lang="en-US"/>
        </a:p>
      </dgm:t>
    </dgm:pt>
    <dgm:pt modelId="{4FC6BB7C-7156-4336-AF8D-F917F0BD4712}" type="sibTrans" cxnId="{795427EF-C92A-4CD9-AFD5-EBAFE954112A}">
      <dgm:prSet/>
      <dgm:spPr/>
      <dgm:t>
        <a:bodyPr/>
        <a:lstStyle/>
        <a:p>
          <a:endParaRPr lang="en-US"/>
        </a:p>
      </dgm:t>
    </dgm:pt>
    <dgm:pt modelId="{D6F7D6A3-E7E7-4056-80B9-5FA04D9550D7}">
      <dgm:prSet/>
      <dgm:spPr/>
      <dgm:t>
        <a:bodyPr/>
        <a:lstStyle/>
        <a:p>
          <a:r>
            <a:rPr lang="hu-HU" b="1" i="0" baseline="0" dirty="0"/>
            <a:t>Weblinkek:</a:t>
          </a:r>
          <a:r>
            <a:rPr lang="hu-HU" b="0" i="0" baseline="0" dirty="0"/>
            <a:t> A weboldalak közötti linkek eloszlása szintén power-law típusú, ami jól modellezhető a Configurációs modellel (</a:t>
          </a:r>
          <a:r>
            <a:rPr lang="hu-HU" b="1" i="0" baseline="0" dirty="0"/>
            <a:t>internet</a:t>
          </a:r>
          <a:r>
            <a:rPr lang="hu-HU" b="0" i="0" baseline="0" dirty="0"/>
            <a:t>).</a:t>
          </a:r>
          <a:endParaRPr lang="en-US" dirty="0"/>
        </a:p>
      </dgm:t>
    </dgm:pt>
    <dgm:pt modelId="{363EA690-2F2C-4F41-A7AE-66F124DBA24E}" type="parTrans" cxnId="{1964B030-C812-4761-B876-99BBDF320ACD}">
      <dgm:prSet/>
      <dgm:spPr/>
      <dgm:t>
        <a:bodyPr/>
        <a:lstStyle/>
        <a:p>
          <a:endParaRPr lang="en-US"/>
        </a:p>
      </dgm:t>
    </dgm:pt>
    <dgm:pt modelId="{F8B819E1-067D-4EDC-ABD5-A93279A702F1}" type="sibTrans" cxnId="{1964B030-C812-4761-B876-99BBDF320ACD}">
      <dgm:prSet/>
      <dgm:spPr/>
      <dgm:t>
        <a:bodyPr/>
        <a:lstStyle/>
        <a:p>
          <a:endParaRPr lang="en-US"/>
        </a:p>
      </dgm:t>
    </dgm:pt>
    <dgm:pt modelId="{457AE27A-EE92-431C-8050-CC0CC512BDF4}">
      <dgm:prSet/>
      <dgm:spPr/>
      <dgm:t>
        <a:bodyPr/>
        <a:lstStyle/>
        <a:p>
          <a:r>
            <a:rPr lang="hu-HU" b="1" i="0" baseline="0" dirty="0"/>
            <a:t>Biológiai Hálózatok:</a:t>
          </a:r>
          <a:r>
            <a:rPr lang="hu-HU" b="0" i="0" baseline="0" dirty="0"/>
            <a:t> A fajok közötti kapcsolatok modellezésére használható, ahol egyes fajok sok más fajtól függnek, míg mások kevesebb kapcsolattal rendelkeznek (</a:t>
          </a:r>
          <a:r>
            <a:rPr lang="hu-HU" b="1" i="0" baseline="0" dirty="0"/>
            <a:t>ökológiai rendszerek</a:t>
          </a:r>
          <a:r>
            <a:rPr lang="hu-HU" b="0" i="0" baseline="0" dirty="0"/>
            <a:t>).</a:t>
          </a:r>
          <a:endParaRPr lang="en-US" dirty="0"/>
        </a:p>
      </dgm:t>
    </dgm:pt>
    <dgm:pt modelId="{CA1BAFFF-F3C7-4952-8B28-B533B2199A8D}" type="parTrans" cxnId="{D72A212B-7A28-4CE6-AEC1-ED3DA3869ABA}">
      <dgm:prSet/>
      <dgm:spPr/>
      <dgm:t>
        <a:bodyPr/>
        <a:lstStyle/>
        <a:p>
          <a:endParaRPr lang="en-US"/>
        </a:p>
      </dgm:t>
    </dgm:pt>
    <dgm:pt modelId="{923A6F15-8840-4988-882C-437EF5B8B971}" type="sibTrans" cxnId="{D72A212B-7A28-4CE6-AEC1-ED3DA3869ABA}">
      <dgm:prSet/>
      <dgm:spPr/>
      <dgm:t>
        <a:bodyPr/>
        <a:lstStyle/>
        <a:p>
          <a:endParaRPr lang="en-US"/>
        </a:p>
      </dgm:t>
    </dgm:pt>
    <dgm:pt modelId="{2F356ADD-3798-495E-AA6A-0FE9CE507353}">
      <dgm:prSet/>
      <dgm:spPr/>
      <dgm:t>
        <a:bodyPr/>
        <a:lstStyle/>
        <a:p>
          <a:r>
            <a:rPr lang="hu-HU" b="1" i="0" baseline="0"/>
            <a:t>Távközlési Hálózatok:</a:t>
          </a:r>
          <a:r>
            <a:rPr lang="hu-HU" b="0" i="0" baseline="0"/>
            <a:t> Mobilhálózatok és bázisállomások közötti kapcsolatok fokszám-alapú modellezésére is használható (</a:t>
          </a:r>
          <a:r>
            <a:rPr lang="hu-HU" b="1" i="0" baseline="0"/>
            <a:t>mobilhálózatok</a:t>
          </a:r>
          <a:r>
            <a:rPr lang="hu-HU" b="0" i="0" baseline="0"/>
            <a:t>). </a:t>
          </a:r>
          <a:endParaRPr lang="en-US"/>
        </a:p>
      </dgm:t>
    </dgm:pt>
    <dgm:pt modelId="{2B6C20DB-23A6-4D20-989A-B0E9DEDF8F8C}" type="parTrans" cxnId="{4F111165-FE74-482F-869E-84B2C42BE5BA}">
      <dgm:prSet/>
      <dgm:spPr/>
      <dgm:t>
        <a:bodyPr/>
        <a:lstStyle/>
        <a:p>
          <a:endParaRPr lang="en-US"/>
        </a:p>
      </dgm:t>
    </dgm:pt>
    <dgm:pt modelId="{A34AB5FF-9756-4B12-9F6B-4A90A77A01D1}" type="sibTrans" cxnId="{4F111165-FE74-482F-869E-84B2C42BE5BA}">
      <dgm:prSet/>
      <dgm:spPr/>
      <dgm:t>
        <a:bodyPr/>
        <a:lstStyle/>
        <a:p>
          <a:endParaRPr lang="en-US"/>
        </a:p>
      </dgm:t>
    </dgm:pt>
    <dgm:pt modelId="{7CDA058E-1EFB-45F2-BDA5-FFBD4B351252}" type="pres">
      <dgm:prSet presAssocID="{D047CCF5-1484-4807-A137-BA2E118F7E2A}" presName="compositeShape" presStyleCnt="0">
        <dgm:presLayoutVars>
          <dgm:chMax val="7"/>
          <dgm:dir/>
          <dgm:resizeHandles val="exact"/>
        </dgm:presLayoutVars>
      </dgm:prSet>
      <dgm:spPr/>
    </dgm:pt>
    <dgm:pt modelId="{CB817356-43A2-45F5-96DE-6D0CD540F091}" type="pres">
      <dgm:prSet presAssocID="{D047CCF5-1484-4807-A137-BA2E118F7E2A}" presName="wedge1" presStyleLbl="node1" presStyleIdx="0" presStyleCnt="4" custScaleX="124516" custScaleY="101438" custLinFactNeighborX="445" custLinFactNeighborY="-50"/>
      <dgm:spPr/>
    </dgm:pt>
    <dgm:pt modelId="{EB49B630-873D-4A12-87A9-E5FB3867E1E7}" type="pres">
      <dgm:prSet presAssocID="{D047CCF5-1484-4807-A137-BA2E118F7E2A}" presName="wedge1Tx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04D1D5FE-0386-4978-B4B2-52493464FD84}" type="pres">
      <dgm:prSet presAssocID="{D047CCF5-1484-4807-A137-BA2E118F7E2A}" presName="wedge2" presStyleLbl="node1" presStyleIdx="1" presStyleCnt="4" custScaleX="129769"/>
      <dgm:spPr/>
    </dgm:pt>
    <dgm:pt modelId="{BD260AF1-82C1-4E54-9E45-CEEFADED285A}" type="pres">
      <dgm:prSet presAssocID="{D047CCF5-1484-4807-A137-BA2E118F7E2A}" presName="wedge2Tx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00C4DF2D-DF3F-4609-AC62-E00E6F60B0FC}" type="pres">
      <dgm:prSet presAssocID="{D047CCF5-1484-4807-A137-BA2E118F7E2A}" presName="wedge3" presStyleLbl="node1" presStyleIdx="2" presStyleCnt="4" custScaleX="131078"/>
      <dgm:spPr/>
    </dgm:pt>
    <dgm:pt modelId="{4F079AB8-ECEF-4D0C-86C7-A24945FF26D4}" type="pres">
      <dgm:prSet presAssocID="{D047CCF5-1484-4807-A137-BA2E118F7E2A}" presName="wedge3Tx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E775D388-4E9B-4FEE-BD0A-881C142C2BB6}" type="pres">
      <dgm:prSet presAssocID="{D047CCF5-1484-4807-A137-BA2E118F7E2A}" presName="wedge4" presStyleLbl="node1" presStyleIdx="3" presStyleCnt="4" custScaleX="131229"/>
      <dgm:spPr/>
    </dgm:pt>
    <dgm:pt modelId="{6BF1505F-A5FA-4334-96DC-4DB97C8B5BB8}" type="pres">
      <dgm:prSet presAssocID="{D047CCF5-1484-4807-A137-BA2E118F7E2A}" presName="wedge4Tx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FF454117-3E85-40D9-AB5C-7C66CC403DA4}" type="presOf" srcId="{2F356ADD-3798-495E-AA6A-0FE9CE507353}" destId="{E775D388-4E9B-4FEE-BD0A-881C142C2BB6}" srcOrd="0" destOrd="0" presId="urn:microsoft.com/office/officeart/2005/8/layout/chart3"/>
    <dgm:cxn modelId="{D72A212B-7A28-4CE6-AEC1-ED3DA3869ABA}" srcId="{D047CCF5-1484-4807-A137-BA2E118F7E2A}" destId="{457AE27A-EE92-431C-8050-CC0CC512BDF4}" srcOrd="2" destOrd="0" parTransId="{CA1BAFFF-F3C7-4952-8B28-B533B2199A8D}" sibTransId="{923A6F15-8840-4988-882C-437EF5B8B971}"/>
    <dgm:cxn modelId="{1964B030-C812-4761-B876-99BBDF320ACD}" srcId="{D047CCF5-1484-4807-A137-BA2E118F7E2A}" destId="{D6F7D6A3-E7E7-4056-80B9-5FA04D9550D7}" srcOrd="1" destOrd="0" parTransId="{363EA690-2F2C-4F41-A7AE-66F124DBA24E}" sibTransId="{F8B819E1-067D-4EDC-ABD5-A93279A702F1}"/>
    <dgm:cxn modelId="{4F111165-FE74-482F-869E-84B2C42BE5BA}" srcId="{D047CCF5-1484-4807-A137-BA2E118F7E2A}" destId="{2F356ADD-3798-495E-AA6A-0FE9CE507353}" srcOrd="3" destOrd="0" parTransId="{2B6C20DB-23A6-4D20-989A-B0E9DEDF8F8C}" sibTransId="{A34AB5FF-9756-4B12-9F6B-4A90A77A01D1}"/>
    <dgm:cxn modelId="{F1BE5465-D91A-4B0A-869C-77FC576765F6}" type="presOf" srcId="{D047CCF5-1484-4807-A137-BA2E118F7E2A}" destId="{7CDA058E-1EFB-45F2-BDA5-FFBD4B351252}" srcOrd="0" destOrd="0" presId="urn:microsoft.com/office/officeart/2005/8/layout/chart3"/>
    <dgm:cxn modelId="{BB9ABF67-6659-47BE-A311-FF7414135C54}" type="presOf" srcId="{2F356ADD-3798-495E-AA6A-0FE9CE507353}" destId="{6BF1505F-A5FA-4334-96DC-4DB97C8B5BB8}" srcOrd="1" destOrd="0" presId="urn:microsoft.com/office/officeart/2005/8/layout/chart3"/>
    <dgm:cxn modelId="{E038207F-DEDF-4A93-AD86-D42F20089C9D}" type="presOf" srcId="{59B2E97A-7465-4E20-AD6B-07F44005C6E6}" destId="{CB817356-43A2-45F5-96DE-6D0CD540F091}" srcOrd="0" destOrd="0" presId="urn:microsoft.com/office/officeart/2005/8/layout/chart3"/>
    <dgm:cxn modelId="{901907BB-9C10-46B9-9461-1C3C2DD175EC}" type="presOf" srcId="{59B2E97A-7465-4E20-AD6B-07F44005C6E6}" destId="{EB49B630-873D-4A12-87A9-E5FB3867E1E7}" srcOrd="1" destOrd="0" presId="urn:microsoft.com/office/officeart/2005/8/layout/chart3"/>
    <dgm:cxn modelId="{A00917BF-64B1-42EF-A9D1-FF4EAF872983}" type="presOf" srcId="{457AE27A-EE92-431C-8050-CC0CC512BDF4}" destId="{00C4DF2D-DF3F-4609-AC62-E00E6F60B0FC}" srcOrd="0" destOrd="0" presId="urn:microsoft.com/office/officeart/2005/8/layout/chart3"/>
    <dgm:cxn modelId="{C53F85D4-F079-4ECE-8070-4B94B52265EA}" type="presOf" srcId="{D6F7D6A3-E7E7-4056-80B9-5FA04D9550D7}" destId="{BD260AF1-82C1-4E54-9E45-CEEFADED285A}" srcOrd="1" destOrd="0" presId="urn:microsoft.com/office/officeart/2005/8/layout/chart3"/>
    <dgm:cxn modelId="{0DFA49DF-F444-49D4-87C3-33C50521C9E6}" type="presOf" srcId="{457AE27A-EE92-431C-8050-CC0CC512BDF4}" destId="{4F079AB8-ECEF-4D0C-86C7-A24945FF26D4}" srcOrd="1" destOrd="0" presId="urn:microsoft.com/office/officeart/2005/8/layout/chart3"/>
    <dgm:cxn modelId="{08368FEE-1634-4CF5-8678-65630B33DC17}" type="presOf" srcId="{D6F7D6A3-E7E7-4056-80B9-5FA04D9550D7}" destId="{04D1D5FE-0386-4978-B4B2-52493464FD84}" srcOrd="0" destOrd="0" presId="urn:microsoft.com/office/officeart/2005/8/layout/chart3"/>
    <dgm:cxn modelId="{795427EF-C92A-4CD9-AFD5-EBAFE954112A}" srcId="{D047CCF5-1484-4807-A137-BA2E118F7E2A}" destId="{59B2E97A-7465-4E20-AD6B-07F44005C6E6}" srcOrd="0" destOrd="0" parTransId="{82004504-8062-49A3-8A1A-9840F12F4FA2}" sibTransId="{4FC6BB7C-7156-4336-AF8D-F917F0BD4712}"/>
    <dgm:cxn modelId="{04B5FC64-57C7-4C20-A41E-C246D9415CBA}" type="presParOf" srcId="{7CDA058E-1EFB-45F2-BDA5-FFBD4B351252}" destId="{CB817356-43A2-45F5-96DE-6D0CD540F091}" srcOrd="0" destOrd="0" presId="urn:microsoft.com/office/officeart/2005/8/layout/chart3"/>
    <dgm:cxn modelId="{EF7AF3ED-0A4B-4E02-8CCF-DEB6A3FEED1E}" type="presParOf" srcId="{7CDA058E-1EFB-45F2-BDA5-FFBD4B351252}" destId="{EB49B630-873D-4A12-87A9-E5FB3867E1E7}" srcOrd="1" destOrd="0" presId="urn:microsoft.com/office/officeart/2005/8/layout/chart3"/>
    <dgm:cxn modelId="{A6DC8484-DA41-4D10-8778-521CEBFA7919}" type="presParOf" srcId="{7CDA058E-1EFB-45F2-BDA5-FFBD4B351252}" destId="{04D1D5FE-0386-4978-B4B2-52493464FD84}" srcOrd="2" destOrd="0" presId="urn:microsoft.com/office/officeart/2005/8/layout/chart3"/>
    <dgm:cxn modelId="{FB0D8F30-A782-4368-A16F-0DC8F9211443}" type="presParOf" srcId="{7CDA058E-1EFB-45F2-BDA5-FFBD4B351252}" destId="{BD260AF1-82C1-4E54-9E45-CEEFADED285A}" srcOrd="3" destOrd="0" presId="urn:microsoft.com/office/officeart/2005/8/layout/chart3"/>
    <dgm:cxn modelId="{9F6D9B4A-F9C4-4209-AF04-DFDAC7DEA086}" type="presParOf" srcId="{7CDA058E-1EFB-45F2-BDA5-FFBD4B351252}" destId="{00C4DF2D-DF3F-4609-AC62-E00E6F60B0FC}" srcOrd="4" destOrd="0" presId="urn:microsoft.com/office/officeart/2005/8/layout/chart3"/>
    <dgm:cxn modelId="{4A6FAE9E-2453-47FB-AC3A-12899EFC36D9}" type="presParOf" srcId="{7CDA058E-1EFB-45F2-BDA5-FFBD4B351252}" destId="{4F079AB8-ECEF-4D0C-86C7-A24945FF26D4}" srcOrd="5" destOrd="0" presId="urn:microsoft.com/office/officeart/2005/8/layout/chart3"/>
    <dgm:cxn modelId="{DE06A5E2-C07B-4085-9A80-7AD864ECD5DE}" type="presParOf" srcId="{7CDA058E-1EFB-45F2-BDA5-FFBD4B351252}" destId="{E775D388-4E9B-4FEE-BD0A-881C142C2BB6}" srcOrd="6" destOrd="0" presId="urn:microsoft.com/office/officeart/2005/8/layout/chart3"/>
    <dgm:cxn modelId="{3C359DA2-6539-4C22-A7E0-213808EB6E57}" type="presParOf" srcId="{7CDA058E-1EFB-45F2-BDA5-FFBD4B351252}" destId="{6BF1505F-A5FA-4334-96DC-4DB97C8B5BB8}" srcOrd="7" destOrd="0" presId="urn:microsoft.com/office/officeart/2005/8/layout/chart3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31F673-808A-4ABA-9A8D-F8DFCAC2B44B}">
      <dsp:nvSpPr>
        <dsp:cNvPr id="0" name=""/>
        <dsp:cNvSpPr/>
      </dsp:nvSpPr>
      <dsp:spPr>
        <a:xfrm>
          <a:off x="0" y="94994"/>
          <a:ext cx="5143579" cy="1085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600" b="1" i="0" kern="1200" baseline="0"/>
            <a:t>Szociális Hálózatok:</a:t>
          </a:r>
          <a:r>
            <a:rPr lang="hu-HU" sz="1600" b="0" i="0" kern="1200" baseline="0"/>
            <a:t> A modell segít modellezni a szociális média hálózatait, ahol az új felhasználók preferenciálisan csatlakoznak azokhoz, akiknek több kapcsolata van (pl. </a:t>
          </a:r>
          <a:r>
            <a:rPr lang="hu-HU" sz="1600" b="1" i="0" kern="1200" baseline="0"/>
            <a:t>Facebook</a:t>
          </a:r>
          <a:r>
            <a:rPr lang="hu-HU" sz="1600" b="0" i="0" kern="1200" baseline="0"/>
            <a:t>).</a:t>
          </a:r>
          <a:endParaRPr lang="en-US" sz="1600" kern="1200"/>
        </a:p>
      </dsp:txBody>
      <dsp:txXfrm>
        <a:off x="53002" y="147996"/>
        <a:ext cx="5037575" cy="979756"/>
      </dsp:txXfrm>
    </dsp:sp>
    <dsp:sp modelId="{A808ADB9-C0A9-4AB4-9196-078D9738983C}">
      <dsp:nvSpPr>
        <dsp:cNvPr id="0" name=""/>
        <dsp:cNvSpPr/>
      </dsp:nvSpPr>
      <dsp:spPr>
        <a:xfrm>
          <a:off x="0" y="1226834"/>
          <a:ext cx="5143579" cy="1085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600" b="1" i="0" kern="1200" baseline="0"/>
            <a:t>Járványterjedés:</a:t>
          </a:r>
          <a:r>
            <a:rPr lang="hu-HU" sz="1600" b="0" i="0" kern="1200" baseline="0"/>
            <a:t> A Holme-Kim modell alkalmazható a fertőző betegségek terjedésének modellezésére, mivel a fertőzés könnyebben terjed azok között, akik nagyobb kapcsolati hálóval rendelkeznek (pl. </a:t>
          </a:r>
          <a:r>
            <a:rPr lang="hu-HU" sz="1600" b="1" i="0" kern="1200" baseline="0"/>
            <a:t>COVID-19</a:t>
          </a:r>
          <a:r>
            <a:rPr lang="hu-HU" sz="1600" b="0" i="0" kern="1200" baseline="0"/>
            <a:t>).</a:t>
          </a:r>
          <a:endParaRPr lang="en-US" sz="1600" kern="1200"/>
        </a:p>
      </dsp:txBody>
      <dsp:txXfrm>
        <a:off x="53002" y="1279836"/>
        <a:ext cx="5037575" cy="979756"/>
      </dsp:txXfrm>
    </dsp:sp>
    <dsp:sp modelId="{CFAC2741-9EE8-45CE-9A35-8143FD0826E7}">
      <dsp:nvSpPr>
        <dsp:cNvPr id="0" name=""/>
        <dsp:cNvSpPr/>
      </dsp:nvSpPr>
      <dsp:spPr>
        <a:xfrm>
          <a:off x="0" y="2358675"/>
          <a:ext cx="5143579" cy="1085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600" b="1" i="0" kern="1200" baseline="0"/>
            <a:t>Oktatási Hálózatok:</a:t>
          </a:r>
          <a:r>
            <a:rPr lang="hu-HU" sz="1600" b="0" i="0" kern="1200" baseline="0"/>
            <a:t> Az oktatásban mentorok és tanárok, akik nagyobb hálózattal rendelkeznek, inkább vonzzák a tanulókat. </a:t>
          </a:r>
          <a:endParaRPr lang="en-US" sz="1600" kern="1200"/>
        </a:p>
      </dsp:txBody>
      <dsp:txXfrm>
        <a:off x="53002" y="2411677"/>
        <a:ext cx="5037575" cy="97975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817356-43A2-45F5-96DE-6D0CD540F091}">
      <dsp:nvSpPr>
        <dsp:cNvPr id="0" name=""/>
        <dsp:cNvSpPr/>
      </dsp:nvSpPr>
      <dsp:spPr>
        <a:xfrm>
          <a:off x="1417885" y="343118"/>
          <a:ext cx="6097140" cy="4967086"/>
        </a:xfrm>
        <a:prstGeom prst="pie">
          <a:avLst>
            <a:gd name="adj1" fmla="val 1620000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200" b="1" i="0" kern="1200" baseline="0" dirty="0"/>
            <a:t>Szociális Hálózatok:</a:t>
          </a:r>
          <a:r>
            <a:rPr lang="hu-HU" sz="1200" b="0" i="0" kern="1200" baseline="0" dirty="0"/>
            <a:t> A modell alkalmazható a szociális hálózatok fokszám-eloszlásának modellezésére, például </a:t>
          </a:r>
          <a:r>
            <a:rPr lang="hu-HU" sz="1200" b="1" i="0" kern="1200" baseline="0" dirty="0"/>
            <a:t>Twitter</a:t>
          </a:r>
          <a:r>
            <a:rPr lang="hu-HU" sz="1200" b="0" i="0" kern="1200" baseline="0" dirty="0"/>
            <a:t> vagy </a:t>
          </a:r>
          <a:r>
            <a:rPr lang="hu-HU" sz="1200" b="1" i="0" kern="1200" baseline="0" dirty="0"/>
            <a:t>Instagram</a:t>
          </a:r>
          <a:r>
            <a:rPr lang="hu-HU" sz="1200" b="0" i="0" kern="1200" baseline="0" dirty="0"/>
            <a:t>, ahol egyes felhasználók hatalmas követői bázissal rendelkeznek.</a:t>
          </a:r>
          <a:endParaRPr lang="en-US" sz="1200" kern="1200" dirty="0"/>
        </a:p>
      </dsp:txBody>
      <dsp:txXfrm>
        <a:off x="4536137" y="1262029"/>
        <a:ext cx="2250135" cy="1478299"/>
      </dsp:txXfrm>
    </dsp:sp>
    <dsp:sp modelId="{04D1D5FE-0386-4978-B4B2-52493464FD84}">
      <dsp:nvSpPr>
        <dsp:cNvPr id="0" name=""/>
        <dsp:cNvSpPr/>
      </dsp:nvSpPr>
      <dsp:spPr>
        <a:xfrm>
          <a:off x="1061124" y="587133"/>
          <a:ext cx="6354362" cy="4896672"/>
        </a:xfrm>
        <a:prstGeom prst="pie">
          <a:avLst>
            <a:gd name="adj1" fmla="val 0"/>
            <a:gd name="adj2" fmla="val 54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200" b="1" i="0" kern="1200" baseline="0" dirty="0"/>
            <a:t>Weblinkek:</a:t>
          </a:r>
          <a:r>
            <a:rPr lang="hu-HU" sz="1200" b="0" i="0" kern="1200" baseline="0" dirty="0"/>
            <a:t> A weboldalak közötti linkek eloszlása szintén power-law típusú, ami jól modellezhető a Configurációs modellel (</a:t>
          </a:r>
          <a:r>
            <a:rPr lang="hu-HU" sz="1200" b="1" i="0" kern="1200" baseline="0" dirty="0"/>
            <a:t>internet</a:t>
          </a:r>
          <a:r>
            <a:rPr lang="hu-HU" sz="1200" b="0" i="0" kern="1200" baseline="0" dirty="0"/>
            <a:t>).</a:t>
          </a:r>
          <a:endParaRPr lang="en-US" sz="1200" kern="1200" dirty="0"/>
        </a:p>
      </dsp:txBody>
      <dsp:txXfrm>
        <a:off x="4351776" y="3122910"/>
        <a:ext cx="2345062" cy="1457343"/>
      </dsp:txXfrm>
    </dsp:sp>
    <dsp:sp modelId="{00C4DF2D-DF3F-4609-AC62-E00E6F60B0FC}">
      <dsp:nvSpPr>
        <dsp:cNvPr id="0" name=""/>
        <dsp:cNvSpPr/>
      </dsp:nvSpPr>
      <dsp:spPr>
        <a:xfrm>
          <a:off x="1029075" y="587133"/>
          <a:ext cx="6418460" cy="4896672"/>
        </a:xfrm>
        <a:prstGeom prst="pie">
          <a:avLst>
            <a:gd name="adj1" fmla="val 5400000"/>
            <a:gd name="adj2" fmla="val 108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200" b="1" i="0" kern="1200" baseline="0" dirty="0"/>
            <a:t>Biológiai Hálózatok:</a:t>
          </a:r>
          <a:r>
            <a:rPr lang="hu-HU" sz="1200" b="0" i="0" kern="1200" baseline="0" dirty="0"/>
            <a:t> A fajok közötti kapcsolatok modellezésére használható, ahol egyes fajok sok más fajtól függnek, míg mások kevesebb kapcsolattal rendelkeznek (</a:t>
          </a:r>
          <a:r>
            <a:rPr lang="hu-HU" sz="1200" b="1" i="0" kern="1200" baseline="0" dirty="0"/>
            <a:t>ökológiai rendszerek</a:t>
          </a:r>
          <a:r>
            <a:rPr lang="hu-HU" sz="1200" b="0" i="0" kern="1200" baseline="0" dirty="0"/>
            <a:t>).</a:t>
          </a:r>
          <a:endParaRPr lang="en-US" sz="1200" kern="1200" dirty="0"/>
        </a:p>
      </dsp:txBody>
      <dsp:txXfrm>
        <a:off x="1754972" y="3122910"/>
        <a:ext cx="2368717" cy="1457343"/>
      </dsp:txXfrm>
    </dsp:sp>
    <dsp:sp modelId="{E775D388-4E9B-4FEE-BD0A-881C142C2BB6}">
      <dsp:nvSpPr>
        <dsp:cNvPr id="0" name=""/>
        <dsp:cNvSpPr/>
      </dsp:nvSpPr>
      <dsp:spPr>
        <a:xfrm>
          <a:off x="1025378" y="587133"/>
          <a:ext cx="6425854" cy="4896672"/>
        </a:xfrm>
        <a:prstGeom prst="pie">
          <a:avLst>
            <a:gd name="adj1" fmla="val 108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200" b="1" i="0" kern="1200" baseline="0"/>
            <a:t>Távközlési Hálózatok:</a:t>
          </a:r>
          <a:r>
            <a:rPr lang="hu-HU" sz="1200" b="0" i="0" kern="1200" baseline="0"/>
            <a:t> Mobilhálózatok és bázisállomások közötti kapcsolatok fokszám-alapú modellezésére is használható (</a:t>
          </a:r>
          <a:r>
            <a:rPr lang="hu-HU" sz="1200" b="1" i="0" kern="1200" baseline="0"/>
            <a:t>mobilhálózatok</a:t>
          </a:r>
          <a:r>
            <a:rPr lang="hu-HU" sz="1200" b="0" i="0" kern="1200" baseline="0"/>
            <a:t>). </a:t>
          </a:r>
          <a:endParaRPr lang="en-US" sz="1200" kern="1200"/>
        </a:p>
      </dsp:txBody>
      <dsp:txXfrm>
        <a:off x="1752111" y="1490685"/>
        <a:ext cx="2371446" cy="145734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art3">
  <dgm:title val=""/>
  <dgm:desc val=""/>
  <dgm:catLst>
    <dgm:cat type="relationship" pri="27000"/>
    <dgm:cat type="cycle" pri="8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presOf/>
    <dgm:shape xmlns:r="http://schemas.openxmlformats.org/officeDocument/2006/relationships" r:blip="">
      <dgm:adjLst/>
    </dgm:shape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205"/>
          <dgm:constr type="t" for="ch" forName="wedge1Tx" refType="h" fact="0.205"/>
          <dgm:constr type="w" for="ch" forName="wedge1Tx" refType="w" fact="0.59"/>
          <dgm:constr type="h" for="ch" forName="wedge1Tx" refType="h" fact="0.59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52"/>
          <dgm:constr type="t" for="ch" forName="wedge1Tx" refType="h" fact="0.205"/>
          <dgm:constr type="w" for="ch" forName="wedge1Tx" refType="w" fact="0.295"/>
          <dgm:constr type="h" for="ch" forName="wedge1Tx" refType="h" fact="0.59"/>
          <dgm:constr type="l" for="ch" forName="wedge2" refType="w" fact="0.08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wedge2Tx" refType="w" fact="0.2"/>
          <dgm:constr type="t" for="ch" forName="wedge2Tx" refType="h" fact="0.205"/>
          <dgm:constr type="w" for="ch" forName="wedge2Tx" refType="w" fact="0.295"/>
          <dgm:constr type="h" for="ch" forName="wedge2Tx" refType="h" fact="0.59"/>
          <dgm:constr type="primFontSz" for="ch" ptType="node" op="equ"/>
        </dgm:constrLst>
      </dgm:if>
      <dgm:if name="Name3" axis="ch" ptType="node" func="cnt" op="equ" val="3">
        <dgm:choose name="Name4">
          <dgm:if name="Name5" func="var" arg="dir" op="equ" val="norm">
            <dgm:constrLst>
              <dgm:constr type="l" for="ch" forName="wedge1" refType="w" fact="0.1233"/>
              <dgm:constr type="t" for="ch" forName="wedge1" refType="w" fact="0.055"/>
              <dgm:constr type="w" for="ch" forName="wedge1" refType="w" fact="0.84"/>
              <dgm:constr type="h" for="ch" forName="wedge1" refType="h" fact="0.84"/>
              <dgm:constr type="l" for="ch" forName="wedge1Tx" refType="w" fact="0.58"/>
              <dgm:constr type="t" for="ch" forName="wedge1Tx" refType="h" fact="0.21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"/>
              <dgm:constr type="t" for="ch" forName="wedge3Tx" refType="h" fact="0.245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if>
          <dgm:else name="Name6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45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367"/>
              <dgm:constr type="t" for="ch" forName="wedge3" refType="w" fact="0.055"/>
              <dgm:constr type="w" for="ch" forName="wedge3" refType="w" fact="0.84"/>
              <dgm:constr type="h" for="ch" forName="wedge3" refType="h" fact="0.84"/>
              <dgm:constr type="l" for="ch" forName="wedge3Tx" refType="w" fact="0.14"/>
              <dgm:constr type="t" for="ch" forName="wedge3Tx" refType="h" fact="0.21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else>
        </dgm:choose>
      </dgm:if>
      <dgm:if name="Name7" axis="ch" ptType="node" func="cnt" op="equ" val="4">
        <dgm:choose name="Name8">
          <dgm:if name="Name9" func="var" arg="dir" op="equ" val="norm">
            <dgm:constrLst>
              <dgm:constr type="l" for="ch" forName="wedge1" refType="w" fact="0.1154"/>
              <dgm:constr type="t" for="ch" forName="wedge1" refType="w" fact="0.0446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75"/>
              <dgm:constr type="t" for="ch" forName="wedge4Tx" refType="h" fact="0.235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if>
          <dgm:else name="Name10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5"/>
              <dgm:constr type="t" for="ch" forName="wedge1Tx" refType="h" fact="0.235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446"/>
              <dgm:constr type="t" for="ch" forName="wedge4" refType="h" fact="0.0446"/>
              <dgm:constr type="w" for="ch" forName="wedge4" refType="w" fact="0.84"/>
              <dgm:constr type="h" for="ch" forName="wedge4" refType="h" fact="0.84"/>
              <dgm:constr type="l" for="ch" forName="wedge4Tx" refType="w" fact="0.145"/>
              <dgm:constr type="t" for="ch" forName="wedge4Tx" refType="h" fact="0.2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else>
        </dgm:choose>
      </dgm:if>
      <dgm:if name="Name11" axis="ch" ptType="node" func="cnt" op="equ" val="5">
        <dgm:choose name="Name12">
          <dgm:if name="Name13" func="var" arg="dir" op="equ" val="norm">
            <dgm:constrLst>
              <dgm:constr type="l" for="ch" forName="wedge1" refType="w" fact="0.1094"/>
              <dgm:constr type="t" for="ch" forName="wedge1" refType="w" fact="0.0395"/>
              <dgm:constr type="w" for="ch" forName="wedge1" refType="w" fact="0.84"/>
              <dgm:constr type="h" for="ch" forName="wedge1" refType="h" fact="0.84"/>
              <dgm:constr type="l" for="ch" forName="wedge1Tx" refType="w" fact="0.54"/>
              <dgm:constr type="t" for="ch" forName="wedge1Tx" refType="h" fact="0.165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2025"/>
              <dgm:constr type="t" for="ch" forName="wedge5Tx" refType="h" fact="0.208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if>
          <dgm:else name="Name14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"/>
              <dgm:constr type="t" for="ch" forName="wedge1Tx" refType="h" fact="0.208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506"/>
              <dgm:constr type="t" for="ch" forName="wedge5" refType="h" fact="0.0395"/>
              <dgm:constr type="w" for="ch" forName="wedge5" refType="w" fact="0.84"/>
              <dgm:constr type="h" for="ch" forName="wedge5" refType="h" fact="0.84"/>
              <dgm:constr type="l" for="ch" forName="wedge5Tx" refType="w" fact="0.18"/>
              <dgm:constr type="t" for="ch" forName="wedge5Tx" refType="h" fact="0.165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else>
        </dgm:choose>
      </dgm:if>
      <dgm:if name="Name15" axis="ch" ptType="node" func="cnt" op="equ" val="6">
        <dgm:choose name="Name16">
          <dgm:if name="Name17" func="var" arg="dir" op="equ" val="norm">
            <dgm:constrLst>
              <dgm:constr type="l" for="ch" forName="wedge1" refType="w" fact="0.105"/>
              <dgm:constr type="t" for="ch" forName="wedge1" refType="w" fact="0.0367"/>
              <dgm:constr type="w" for="ch" forName="wedge1" refType="w" fact="0.84"/>
              <dgm:constr type="h" for="ch" forName="wedge1" refType="h" fact="0.84"/>
              <dgm:constr type="l" for="ch" forName="wedge1Tx" refType="w" fact="0.534"/>
              <dgm:constr type="t" for="ch" forName="wedge1Tx" refType="h" fact="0.126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246"/>
              <dgm:constr type="t" for="ch" forName="wedge6Tx" refType="h" fact="0.1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if>
          <dgm:else name="Name18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9"/>
              <dgm:constr type="t" for="ch" forName="wedge1Tx" refType="h" fact="0.1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55"/>
              <dgm:constr type="t" for="ch" forName="wedge6" refType="h" fact="0.0367"/>
              <dgm:constr type="w" for="ch" forName="wedge6" refType="w" fact="0.84"/>
              <dgm:constr type="h" for="ch" forName="wedge6" refType="h" fact="0.84"/>
              <dgm:constr type="l" for="ch" forName="wedge6Tx" refType="w" fact="0.221"/>
              <dgm:constr type="t" for="ch" forName="wedge6Tx" refType="h" fact="0.126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else>
        </dgm:choose>
      </dgm:if>
      <dgm:else name="Name19">
        <dgm:choose name="Name20">
          <dgm:if name="Name21" func="var" arg="dir" op="equ" val="norm">
            <dgm:constrLst>
              <dgm:constr type="l" for="ch" forName="wedge1" refType="w" fact="0.1017"/>
              <dgm:constr type="t" for="ch" forName="wedge1" refType="w" fact="0.035"/>
              <dgm:constr type="w" for="ch" forName="wedge1" refType="w" fact="0.84"/>
              <dgm:constr type="h" for="ch" forName="wedge1" refType="h" fact="0.84"/>
              <dgm:constr type="l" for="ch" forName="wedge1Tx" refType="w" fact="0.53"/>
              <dgm:constr type="t" for="ch" forName="wedge1Tx" refType="h" fact="0.115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8"/>
              <dgm:constr type="t" for="ch" forName="wedge7" refType="h" fact="0.08"/>
              <dgm:constr type="w" for="ch" forName="wedge7" refType="w" fact="0.84"/>
              <dgm:constr type="h" for="ch" forName="wedge7" refType="h" fact="0.84"/>
              <dgm:constr type="l" for="ch" forName="wedge7Tx" refType="w" fact="0.262"/>
              <dgm:constr type="t" for="ch" forName="wedge7Tx" refType="h" fact="0.16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if>
          <dgm:else name="Name22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8"/>
              <dgm:constr type="t" for="ch" forName="wedge1Tx" refType="h" fact="0.16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583"/>
              <dgm:constr type="t" for="ch" forName="wedge7" refType="h" fact="0.035"/>
              <dgm:constr type="w" for="ch" forName="wedge7" refType="w" fact="0.84"/>
              <dgm:constr type="h" for="ch" forName="wedge7" refType="h" fact="0.84"/>
              <dgm:constr type="l" for="ch" forName="wedge7Tx" refType="w" fact="0.2403"/>
              <dgm:constr type="t" for="ch" forName="wedge7Tx" refType="h" fact="0.115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else>
        </dgm:choose>
      </dgm:else>
    </dgm:choose>
    <dgm:ruleLst/>
    <dgm:choose name="Name23">
      <dgm:if name="Name24" axis="ch" ptType="node" func="cnt" op="gte" val="1">
        <dgm:layoutNode name="wedge1">
          <dgm:alg type="sp"/>
          <dgm:choose name="Name25">
            <dgm:if name="Name26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27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28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29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30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31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32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33">
            <dgm:if name="Name34" func="var" arg="dir" op="equ" val="norm">
              <dgm:presOf axis="ch desOrSelf" ptType="node node" st="1 1" cnt="1 0"/>
            </dgm:if>
            <dgm:else name="Name35">
              <dgm:choose name="Name36">
                <dgm:if name="Name37" axis="ch" ptType="node" func="cnt" op="equ" val="1">
                  <dgm:presOf axis="ch desOrSelf" ptType="node node" st="1 1" cnt="1 0"/>
                </dgm:if>
                <dgm:if name="Name38" axis="ch" ptType="node" func="cnt" op="equ" val="2">
                  <dgm:presOf axis="ch desOrSelf" ptType="node node" st="2 1" cnt="1 0"/>
                </dgm:if>
                <dgm:if name="Name39" axis="ch" ptType="node" func="cnt" op="equ" val="3">
                  <dgm:presOf axis="ch desOrSelf" ptType="node node" st="3 1" cnt="1 0"/>
                </dgm:if>
                <dgm:if name="Name40" axis="ch" ptType="node" func="cnt" op="equ" val="4">
                  <dgm:presOf axis="ch desOrSelf" ptType="node node" st="4 1" cnt="1 0"/>
                </dgm:if>
                <dgm:if name="Name41" axis="ch" ptType="node" func="cnt" op="equ" val="5">
                  <dgm:presOf axis="ch desOrSelf" ptType="node node" st="5 1" cnt="1 0"/>
                </dgm:if>
                <dgm:if name="Name42" axis="ch" ptType="node" func="cnt" op="equ" val="6">
                  <dgm:presOf axis="ch desOrSelf" ptType="node node" st="6 1" cnt="1 0"/>
                </dgm:if>
                <dgm:else name="Name43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44">
            <dgm:if name="Name45" func="var" arg="dir" op="equ" val="norm">
              <dgm:presOf axis="ch desOrSelf" ptType="node node" st="1 1" cnt="1 0"/>
            </dgm:if>
            <dgm:else name="Name46">
              <dgm:choose name="Name47">
                <dgm:if name="Name48" axis="ch" ptType="node" func="cnt" op="equ" val="1">
                  <dgm:presOf axis="ch desOrSelf" ptType="node node" st="1 1" cnt="1 0"/>
                </dgm:if>
                <dgm:if name="Name49" axis="ch" ptType="node" func="cnt" op="equ" val="2">
                  <dgm:presOf axis="ch desOrSelf" ptType="node node" st="2 1" cnt="1 0"/>
                </dgm:if>
                <dgm:if name="Name50" axis="ch" ptType="node" func="cnt" op="equ" val="3">
                  <dgm:presOf axis="ch desOrSelf" ptType="node node" st="3 1" cnt="1 0"/>
                </dgm:if>
                <dgm:if name="Name51" axis="ch" ptType="node" func="cnt" op="equ" val="4">
                  <dgm:presOf axis="ch desOrSelf" ptType="node node" st="4 1" cnt="1 0"/>
                </dgm:if>
                <dgm:if name="Name52" axis="ch" ptType="node" func="cnt" op="equ" val="5">
                  <dgm:presOf axis="ch desOrSelf" ptType="node node" st="5 1" cnt="1 0"/>
                </dgm:if>
                <dgm:if name="Name53" axis="ch" ptType="node" func="cnt" op="equ" val="6">
                  <dgm:presOf axis="ch desOrSelf" ptType="node node" st="6 1" cnt="1 0"/>
                </dgm:if>
                <dgm:else name="Name54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55"/>
    </dgm:choose>
    <dgm:choose name="Name56">
      <dgm:if name="Name57" axis="ch" ptType="node" func="cnt" op="gte" val="2">
        <dgm:layoutNode name="wedge2">
          <dgm:alg type="sp"/>
          <dgm:choose name="Name58">
            <dgm:if name="Name59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60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61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62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63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64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65">
            <dgm:if name="Name66" func="var" arg="dir" op="equ" val="norm">
              <dgm:presOf axis="ch desOrSelf" ptType="node node" st="2 1" cnt="1 0"/>
            </dgm:if>
            <dgm:else name="Name67">
              <dgm:choose name="Name68">
                <dgm:if name="Name69" axis="ch" ptType="node" func="cnt" op="equ" val="2">
                  <dgm:presOf axis="ch desOrSelf" ptType="node node" st="1 1" cnt="1 0"/>
                </dgm:if>
                <dgm:if name="Name70" axis="ch" ptType="node" func="cnt" op="equ" val="3">
                  <dgm:presOf axis="ch desOrSelf" ptType="node node" st="2 1" cnt="1 0"/>
                </dgm:if>
                <dgm:if name="Name71" axis="ch" ptType="node" func="cnt" op="equ" val="4">
                  <dgm:presOf axis="ch desOrSelf" ptType="node node" st="3 1" cnt="1 0"/>
                </dgm:if>
                <dgm:if name="Name72" axis="ch" ptType="node" func="cnt" op="equ" val="5">
                  <dgm:presOf axis="ch desOrSelf" ptType="node node" st="4 1" cnt="1 0"/>
                </dgm:if>
                <dgm:if name="Name73" axis="ch" ptType="node" func="cnt" op="equ" val="6">
                  <dgm:presOf axis="ch desOrSelf" ptType="node node" st="5 1" cnt="1 0"/>
                </dgm:if>
                <dgm:else name="Name74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75">
            <dgm:if name="Name76" func="var" arg="dir" op="equ" val="norm">
              <dgm:presOf axis="ch desOrSelf" ptType="node node" st="2 1" cnt="1 0"/>
            </dgm:if>
            <dgm:else name="Name77">
              <dgm:choose name="Name78">
                <dgm:if name="Name79" axis="ch" ptType="node" func="cnt" op="equ" val="2">
                  <dgm:presOf axis="ch desOrSelf" ptType="node node" st="1 1" cnt="1 0"/>
                </dgm:if>
                <dgm:if name="Name80" axis="ch" ptType="node" func="cnt" op="equ" val="3">
                  <dgm:presOf axis="ch desOrSelf" ptType="node node" st="2 1" cnt="1 0"/>
                </dgm:if>
                <dgm:if name="Name81" axis="ch" ptType="node" func="cnt" op="equ" val="4">
                  <dgm:presOf axis="ch desOrSelf" ptType="node node" st="3 1" cnt="1 0"/>
                </dgm:if>
                <dgm:if name="Name82" axis="ch" ptType="node" func="cnt" op="equ" val="5">
                  <dgm:presOf axis="ch desOrSelf" ptType="node node" st="4 1" cnt="1 0"/>
                </dgm:if>
                <dgm:if name="Name83" axis="ch" ptType="node" func="cnt" op="equ" val="6">
                  <dgm:presOf axis="ch desOrSelf" ptType="node node" st="5 1" cnt="1 0"/>
                </dgm:if>
                <dgm:else name="Name84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85"/>
    </dgm:choose>
    <dgm:choose name="Name86">
      <dgm:if name="Name87" axis="ch" ptType="node" func="cnt" op="gte" val="3">
        <dgm:layoutNode name="wedge3">
          <dgm:alg type="sp"/>
          <dgm:choose name="Name88">
            <dgm:if name="Name89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90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91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92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93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94">
            <dgm:if name="Name95" func="var" arg="dir" op="equ" val="norm">
              <dgm:presOf axis="ch desOrSelf" ptType="node node" st="3 1" cnt="1 0"/>
            </dgm:if>
            <dgm:else name="Name96">
              <dgm:choose name="Name97">
                <dgm:if name="Name98" axis="ch" ptType="node" func="cnt" op="equ" val="3">
                  <dgm:presOf axis="ch desOrSelf" ptType="node node" st="1 1" cnt="1 0"/>
                </dgm:if>
                <dgm:if name="Name99" axis="ch" ptType="node" func="cnt" op="equ" val="4">
                  <dgm:presOf axis="ch desOrSelf" ptType="node node" st="2 1" cnt="1 0"/>
                </dgm:if>
                <dgm:if name="Name100" axis="ch" ptType="node" func="cnt" op="equ" val="5">
                  <dgm:presOf axis="ch desOrSelf" ptType="node node" st="3 1" cnt="1 0"/>
                </dgm:if>
                <dgm:if name="Name101" axis="ch" ptType="node" func="cnt" op="equ" val="6">
                  <dgm:presOf axis="ch desOrSelf" ptType="node node" st="4 1" cnt="1 0"/>
                </dgm:if>
                <dgm:else name="Name102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03">
            <dgm:if name="Name104" func="var" arg="dir" op="equ" val="norm">
              <dgm:presOf axis="ch desOrSelf" ptType="node node" st="3 1" cnt="1 0"/>
            </dgm:if>
            <dgm:else name="Name105">
              <dgm:choose name="Name106">
                <dgm:if name="Name107" axis="ch" ptType="node" func="cnt" op="equ" val="3">
                  <dgm:presOf axis="ch desOrSelf" ptType="node node" st="1 1" cnt="1 0"/>
                </dgm:if>
                <dgm:if name="Name108" axis="ch" ptType="node" func="cnt" op="equ" val="4">
                  <dgm:presOf axis="ch desOrSelf" ptType="node node" st="2 1" cnt="1 0"/>
                </dgm:if>
                <dgm:if name="Name109" axis="ch" ptType="node" func="cnt" op="equ" val="5">
                  <dgm:presOf axis="ch desOrSelf" ptType="node node" st="3 1" cnt="1 0"/>
                </dgm:if>
                <dgm:if name="Name110" axis="ch" ptType="node" func="cnt" op="equ" val="6">
                  <dgm:presOf axis="ch desOrSelf" ptType="node node" st="4 1" cnt="1 0"/>
                </dgm:if>
                <dgm:else name="Name111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12"/>
    </dgm:choose>
    <dgm:choose name="Name113">
      <dgm:if name="Name114" axis="ch" ptType="node" func="cnt" op="gte" val="4">
        <dgm:layoutNode name="wedge4">
          <dgm:alg type="sp"/>
          <dgm:choose name="Name115">
            <dgm:if name="Name116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17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18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19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20">
            <dgm:if name="Name121" func="var" arg="dir" op="equ" val="norm">
              <dgm:presOf axis="ch desOrSelf" ptType="node node" st="4 1" cnt="1 0"/>
            </dgm:if>
            <dgm:else name="Name122">
              <dgm:choose name="Name123">
                <dgm:if name="Name124" axis="ch" ptType="node" func="cnt" op="equ" val="4">
                  <dgm:presOf axis="ch desOrSelf" ptType="node node" st="1 1" cnt="1 0"/>
                </dgm:if>
                <dgm:if name="Name125" axis="ch" ptType="node" func="cnt" op="equ" val="5">
                  <dgm:presOf axis="ch desOrSelf" ptType="node node" st="2 1" cnt="1 0"/>
                </dgm:if>
                <dgm:if name="Name126" axis="ch" ptType="node" func="cnt" op="equ" val="6">
                  <dgm:presOf axis="ch desOrSelf" ptType="node node" st="3 1" cnt="1 0"/>
                </dgm:if>
                <dgm:else name="Name127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28">
            <dgm:if name="Name129" func="var" arg="dir" op="equ" val="norm">
              <dgm:presOf axis="ch desOrSelf" ptType="node node" st="4 1" cnt="1 0"/>
            </dgm:if>
            <dgm:else name="Name130">
              <dgm:choose name="Name131">
                <dgm:if name="Name132" axis="ch" ptType="node" func="cnt" op="equ" val="4">
                  <dgm:presOf axis="ch desOrSelf" ptType="node node" st="1 1" cnt="1 0"/>
                </dgm:if>
                <dgm:if name="Name133" axis="ch" ptType="node" func="cnt" op="equ" val="5">
                  <dgm:presOf axis="ch desOrSelf" ptType="node node" st="2 1" cnt="1 0"/>
                </dgm:if>
                <dgm:if name="Name134" axis="ch" ptType="node" func="cnt" op="equ" val="6">
                  <dgm:presOf axis="ch desOrSelf" ptType="node node" st="3 1" cnt="1 0"/>
                </dgm:if>
                <dgm:else name="Name135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36"/>
    </dgm:choose>
    <dgm:choose name="Name137">
      <dgm:if name="Name138" axis="ch" ptType="node" func="cnt" op="gte" val="5">
        <dgm:layoutNode name="wedge5">
          <dgm:alg type="sp"/>
          <dgm:choose name="Name139">
            <dgm:if name="Name140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41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42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43">
            <dgm:if name="Name144" func="var" arg="dir" op="equ" val="norm">
              <dgm:presOf axis="ch desOrSelf" ptType="node node" st="5 1" cnt="1 0"/>
            </dgm:if>
            <dgm:else name="Name145">
              <dgm:choose name="Name146">
                <dgm:if name="Name147" axis="ch" ptType="node" func="cnt" op="equ" val="5">
                  <dgm:presOf axis="ch desOrSelf" ptType="node node" st="1 1" cnt="1 0"/>
                </dgm:if>
                <dgm:if name="Name148" axis="ch" ptType="node" func="cnt" op="equ" val="6">
                  <dgm:presOf axis="ch desOrSelf" ptType="node node" st="2 1" cnt="1 0"/>
                </dgm:if>
                <dgm:else name="Name149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0">
            <dgm:if name="Name151" func="var" arg="dir" op="equ" val="norm">
              <dgm:presOf axis="ch desOrSelf" ptType="node node" st="5 1" cnt="1 0"/>
            </dgm:if>
            <dgm:else name="Name152">
              <dgm:choose name="Name153">
                <dgm:if name="Name154" axis="ch" ptType="node" func="cnt" op="equ" val="5">
                  <dgm:presOf axis="ch desOrSelf" ptType="node node" st="1 1" cnt="1 0"/>
                </dgm:if>
                <dgm:if name="Name155" axis="ch" ptType="node" func="cnt" op="equ" val="6">
                  <dgm:presOf axis="ch desOrSelf" ptType="node node" st="2 1" cnt="1 0"/>
                </dgm:if>
                <dgm:else name="Name156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57"/>
    </dgm:choose>
    <dgm:choose name="Name158">
      <dgm:if name="Name159" axis="ch" ptType="node" func="cnt" op="gte" val="6">
        <dgm:layoutNode name="wedge6">
          <dgm:alg type="sp"/>
          <dgm:choose name="Name160">
            <dgm:if name="Name161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62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63">
            <dgm:if name="Name164" func="var" arg="dir" op="equ" val="norm">
              <dgm:presOf axis="ch desOrSelf" ptType="node node" st="6 1" cnt="1 0"/>
            </dgm:if>
            <dgm:else name="Name165">
              <dgm:choose name="Name166">
                <dgm:if name="Name167" axis="ch" ptType="node" func="cnt" op="equ" val="6">
                  <dgm:presOf axis="ch desOrSelf" ptType="node node" st="1 1" cnt="1 0"/>
                </dgm:if>
                <dgm:else name="Name168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9">
            <dgm:if name="Name170" func="var" arg="dir" op="equ" val="norm">
              <dgm:presOf axis="ch desOrSelf" ptType="node node" st="6 1" cnt="1 0"/>
            </dgm:if>
            <dgm:else name="Name171">
              <dgm:choose name="Name172">
                <dgm:if name="Name173" axis="ch" ptType="node" func="cnt" op="equ" val="6">
                  <dgm:presOf axis="ch desOrSelf" ptType="node node" st="1 1" cnt="1 0"/>
                </dgm:if>
                <dgm:else name="Name174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75"/>
    </dgm:choose>
    <dgm:choose name="Name176">
      <dgm:if name="Name177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78">
            <dgm:if name="Name179" func="var" arg="dir" op="equ" val="norm">
              <dgm:presOf axis="ch desOrSelf" ptType="node node" st="7 1" cnt="1 0"/>
            </dgm:if>
            <dgm:else name="Name180">
              <dgm:presOf axis="ch desOrSelf" ptType="node node" st="1 1" cnt="1 0"/>
            </dgm:else>
          </dgm:choose>
          <dgm:constrLst/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81">
            <dgm:if name="Name182" func="var" arg="dir" op="equ" val="norm">
              <dgm:presOf axis="ch desOrSelf" ptType="node node" st="7 1" cnt="1 0"/>
            </dgm:if>
            <dgm:else name="Name183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84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>
            <a:extLst>
              <a:ext uri="{FF2B5EF4-FFF2-40B4-BE49-F238E27FC236}">
                <a16:creationId xmlns:a16="http://schemas.microsoft.com/office/drawing/2014/main" id="{93CEAFEF-D834-49EB-A77B-83345F85117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5F1788A5-C0DC-4854-9DA1-5799AAFF4F1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1BE138-59DE-4CCE-BC05-C8289F820A4F}" type="datetimeFigureOut">
              <a:rPr lang="hu-HU" smtClean="0"/>
              <a:t>2024. 12. 16.</a:t>
            </a:fld>
            <a:endParaRPr lang="hu-HU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BAE3DD13-D879-441F-AE1C-6AD16624381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A49FEA87-2B0D-4F9A-834F-E75A9894115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A4EC7F-E669-4886-B0A7-2EB3B0147ED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75334579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 noProof="0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95DFAA-8151-43F1-8218-1A676C54611E}" type="datetimeFigureOut">
              <a:rPr lang="hu-HU" noProof="0" smtClean="0"/>
              <a:t>2024. 12. 16.</a:t>
            </a:fld>
            <a:endParaRPr lang="hu-HU" noProof="0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u-HU" noProof="0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hu-HU" noProof="0"/>
              <a:t>Mintaszöveg szerkesztése</a:t>
            </a:r>
          </a:p>
          <a:p>
            <a:pPr lvl="1"/>
            <a:r>
              <a:rPr lang="hu-HU" noProof="0"/>
              <a:t>Második szint</a:t>
            </a:r>
          </a:p>
          <a:p>
            <a:pPr lvl="2"/>
            <a:r>
              <a:rPr lang="hu-HU" noProof="0"/>
              <a:t>Harmadik szint</a:t>
            </a:r>
          </a:p>
          <a:p>
            <a:pPr lvl="3"/>
            <a:r>
              <a:rPr lang="hu-HU" noProof="0"/>
              <a:t>Negyedik szint</a:t>
            </a:r>
          </a:p>
          <a:p>
            <a:pPr lvl="4"/>
            <a:r>
              <a:rPr lang="hu-HU" noProof="0"/>
              <a:t>Ötödik szint</a:t>
            </a:r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 noProof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524CA7-A258-4620-B482-398C3E6E42F7}" type="slidenum">
              <a:rPr lang="hu-HU" noProof="0" smtClean="0"/>
              <a:t>‹#›</a:t>
            </a:fld>
            <a:endParaRPr lang="hu-HU" noProof="0"/>
          </a:p>
        </p:txBody>
      </p:sp>
    </p:spTree>
    <p:extLst>
      <p:ext uri="{BB962C8B-B14F-4D97-AF65-F5344CB8AC3E}">
        <p14:creationId xmlns:p14="http://schemas.microsoft.com/office/powerpoint/2010/main" val="46441635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524CA7-A258-4620-B482-398C3E6E42F7}" type="slidenum">
              <a:rPr lang="hu-HU" noProof="0" smtClean="0"/>
              <a:t>2</a:t>
            </a:fld>
            <a:endParaRPr lang="hu-HU" noProof="0"/>
          </a:p>
        </p:txBody>
      </p:sp>
    </p:spTree>
    <p:extLst>
      <p:ext uri="{BB962C8B-B14F-4D97-AF65-F5344CB8AC3E}">
        <p14:creationId xmlns:p14="http://schemas.microsoft.com/office/powerpoint/2010/main" val="26097039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BC2ADD-7CDD-8E6E-23FF-C2B9B5EBE5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>
            <a:extLst>
              <a:ext uri="{FF2B5EF4-FFF2-40B4-BE49-F238E27FC236}">
                <a16:creationId xmlns:a16="http://schemas.microsoft.com/office/drawing/2014/main" id="{5E3C236D-205B-87A1-E58B-C169B26097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>
            <a:extLst>
              <a:ext uri="{FF2B5EF4-FFF2-40B4-BE49-F238E27FC236}">
                <a16:creationId xmlns:a16="http://schemas.microsoft.com/office/drawing/2014/main" id="{0FA9B730-B57D-873D-3B1C-85243582AB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45F4D43E-F776-5CFF-5AAC-098DAF09AA8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524CA7-A258-4620-B482-398C3E6E42F7}" type="slidenum">
              <a:rPr lang="hu-HU" noProof="0" smtClean="0"/>
              <a:t>11</a:t>
            </a:fld>
            <a:endParaRPr lang="hu-HU" noProof="0"/>
          </a:p>
        </p:txBody>
      </p:sp>
    </p:spTree>
    <p:extLst>
      <p:ext uri="{BB962C8B-B14F-4D97-AF65-F5344CB8AC3E}">
        <p14:creationId xmlns:p14="http://schemas.microsoft.com/office/powerpoint/2010/main" val="16919081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1BC03A-AEB8-1118-C6CC-51F213186F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>
            <a:extLst>
              <a:ext uri="{FF2B5EF4-FFF2-40B4-BE49-F238E27FC236}">
                <a16:creationId xmlns:a16="http://schemas.microsoft.com/office/drawing/2014/main" id="{3C41716A-7FBD-F5D3-B21D-31B9704EAA3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>
            <a:extLst>
              <a:ext uri="{FF2B5EF4-FFF2-40B4-BE49-F238E27FC236}">
                <a16:creationId xmlns:a16="http://schemas.microsoft.com/office/drawing/2014/main" id="{E08EC193-E16C-F738-2233-53E6B046DC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73BAF2B0-74E7-9EDB-D55D-D2D2D8BD7EE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524CA7-A258-4620-B482-398C3E6E42F7}" type="slidenum">
              <a:rPr lang="hu-HU" noProof="0" smtClean="0"/>
              <a:t>12</a:t>
            </a:fld>
            <a:endParaRPr lang="hu-HU" noProof="0"/>
          </a:p>
        </p:txBody>
      </p:sp>
    </p:spTree>
    <p:extLst>
      <p:ext uri="{BB962C8B-B14F-4D97-AF65-F5344CB8AC3E}">
        <p14:creationId xmlns:p14="http://schemas.microsoft.com/office/powerpoint/2010/main" val="17538693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E1D9B4-953E-9A8A-7ED1-CCEAEFA731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>
            <a:extLst>
              <a:ext uri="{FF2B5EF4-FFF2-40B4-BE49-F238E27FC236}">
                <a16:creationId xmlns:a16="http://schemas.microsoft.com/office/drawing/2014/main" id="{F5A1B54A-5B11-F9DB-8523-F30C9F894E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>
            <a:extLst>
              <a:ext uri="{FF2B5EF4-FFF2-40B4-BE49-F238E27FC236}">
                <a16:creationId xmlns:a16="http://schemas.microsoft.com/office/drawing/2014/main" id="{FA2D4583-B80B-9D73-6C1D-4243F7E8A2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EEF2FA07-9324-67B4-3822-A30E14481E5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524CA7-A258-4620-B482-398C3E6E42F7}" type="slidenum">
              <a:rPr lang="hu-HU" noProof="0" smtClean="0"/>
              <a:t>13</a:t>
            </a:fld>
            <a:endParaRPr lang="hu-HU" noProof="0"/>
          </a:p>
        </p:txBody>
      </p:sp>
    </p:spTree>
    <p:extLst>
      <p:ext uri="{BB962C8B-B14F-4D97-AF65-F5344CB8AC3E}">
        <p14:creationId xmlns:p14="http://schemas.microsoft.com/office/powerpoint/2010/main" val="5738234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813A05-718D-D5D9-74AD-D0C6612910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>
            <a:extLst>
              <a:ext uri="{FF2B5EF4-FFF2-40B4-BE49-F238E27FC236}">
                <a16:creationId xmlns:a16="http://schemas.microsoft.com/office/drawing/2014/main" id="{461C087D-DD9D-ED7B-B5BA-7239EB60C3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>
            <a:extLst>
              <a:ext uri="{FF2B5EF4-FFF2-40B4-BE49-F238E27FC236}">
                <a16:creationId xmlns:a16="http://schemas.microsoft.com/office/drawing/2014/main" id="{0F6B6196-04AA-68BD-D509-1D0B144779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A69C8166-F9D9-0CFC-4EA6-4101836280B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524CA7-A258-4620-B482-398C3E6E42F7}" type="slidenum">
              <a:rPr lang="hu-HU" noProof="0" smtClean="0"/>
              <a:t>14</a:t>
            </a:fld>
            <a:endParaRPr lang="hu-HU" noProof="0"/>
          </a:p>
        </p:txBody>
      </p:sp>
    </p:spTree>
    <p:extLst>
      <p:ext uri="{BB962C8B-B14F-4D97-AF65-F5344CB8AC3E}">
        <p14:creationId xmlns:p14="http://schemas.microsoft.com/office/powerpoint/2010/main" val="41746135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5585CB-579A-A2E4-9B59-4001492F3B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>
            <a:extLst>
              <a:ext uri="{FF2B5EF4-FFF2-40B4-BE49-F238E27FC236}">
                <a16:creationId xmlns:a16="http://schemas.microsoft.com/office/drawing/2014/main" id="{1C0E3C0F-B6C7-2B77-F8D8-1753BC063A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>
            <a:extLst>
              <a:ext uri="{FF2B5EF4-FFF2-40B4-BE49-F238E27FC236}">
                <a16:creationId xmlns:a16="http://schemas.microsoft.com/office/drawing/2014/main" id="{B57CE602-4CAF-10CE-34D5-393D2033EF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25F43777-9DCA-89D8-F986-C3C9EEB61A8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524CA7-A258-4620-B482-398C3E6E42F7}" type="slidenum">
              <a:rPr lang="hu-HU" noProof="0" smtClean="0"/>
              <a:t>15</a:t>
            </a:fld>
            <a:endParaRPr lang="hu-HU" noProof="0"/>
          </a:p>
        </p:txBody>
      </p:sp>
    </p:spTree>
    <p:extLst>
      <p:ext uri="{BB962C8B-B14F-4D97-AF65-F5344CB8AC3E}">
        <p14:creationId xmlns:p14="http://schemas.microsoft.com/office/powerpoint/2010/main" val="20090230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106DC3-2CB4-E79F-0696-FD9DA6D2D9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>
            <a:extLst>
              <a:ext uri="{FF2B5EF4-FFF2-40B4-BE49-F238E27FC236}">
                <a16:creationId xmlns:a16="http://schemas.microsoft.com/office/drawing/2014/main" id="{37F4BEDD-4DBB-853F-14B8-DDB1E164A1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>
            <a:extLst>
              <a:ext uri="{FF2B5EF4-FFF2-40B4-BE49-F238E27FC236}">
                <a16:creationId xmlns:a16="http://schemas.microsoft.com/office/drawing/2014/main" id="{2F6E68FA-29A3-7E36-D795-A840138009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65CB7F95-CA6E-8835-97A2-EDA24A28B87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524CA7-A258-4620-B482-398C3E6E42F7}" type="slidenum">
              <a:rPr lang="hu-HU" noProof="0" smtClean="0"/>
              <a:t>16</a:t>
            </a:fld>
            <a:endParaRPr lang="hu-HU" noProof="0"/>
          </a:p>
        </p:txBody>
      </p:sp>
    </p:spTree>
    <p:extLst>
      <p:ext uri="{BB962C8B-B14F-4D97-AF65-F5344CB8AC3E}">
        <p14:creationId xmlns:p14="http://schemas.microsoft.com/office/powerpoint/2010/main" val="6388783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45329D-102D-E276-A0ED-D315D92A64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>
            <a:extLst>
              <a:ext uri="{FF2B5EF4-FFF2-40B4-BE49-F238E27FC236}">
                <a16:creationId xmlns:a16="http://schemas.microsoft.com/office/drawing/2014/main" id="{1242EA15-38CD-A2BC-5B44-E7D5F25A8D1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>
            <a:extLst>
              <a:ext uri="{FF2B5EF4-FFF2-40B4-BE49-F238E27FC236}">
                <a16:creationId xmlns:a16="http://schemas.microsoft.com/office/drawing/2014/main" id="{306A6051-5577-E668-C87E-737A38DE2F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469309AA-923A-B0D4-7F7C-C7C6C5F4F65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524CA7-A258-4620-B482-398C3E6E42F7}" type="slidenum">
              <a:rPr lang="hu-HU" noProof="0" smtClean="0"/>
              <a:t>17</a:t>
            </a:fld>
            <a:endParaRPr lang="hu-HU" noProof="0"/>
          </a:p>
        </p:txBody>
      </p:sp>
    </p:spTree>
    <p:extLst>
      <p:ext uri="{BB962C8B-B14F-4D97-AF65-F5344CB8AC3E}">
        <p14:creationId xmlns:p14="http://schemas.microsoft.com/office/powerpoint/2010/main" val="25320649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210D65-4CBF-6A0D-0DDC-6EEF1C7723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>
            <a:extLst>
              <a:ext uri="{FF2B5EF4-FFF2-40B4-BE49-F238E27FC236}">
                <a16:creationId xmlns:a16="http://schemas.microsoft.com/office/drawing/2014/main" id="{2324421D-631C-BE70-6FBB-87FFC12C70E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>
            <a:extLst>
              <a:ext uri="{FF2B5EF4-FFF2-40B4-BE49-F238E27FC236}">
                <a16:creationId xmlns:a16="http://schemas.microsoft.com/office/drawing/2014/main" id="{DE83876A-21E3-536A-3473-F190EA7E4E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2C770736-2C31-5A2D-0C4B-C8EE6379AFD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524CA7-A258-4620-B482-398C3E6E42F7}" type="slidenum">
              <a:rPr lang="hu-HU" noProof="0" smtClean="0"/>
              <a:t>18</a:t>
            </a:fld>
            <a:endParaRPr lang="hu-HU" noProof="0"/>
          </a:p>
        </p:txBody>
      </p:sp>
    </p:spTree>
    <p:extLst>
      <p:ext uri="{BB962C8B-B14F-4D97-AF65-F5344CB8AC3E}">
        <p14:creationId xmlns:p14="http://schemas.microsoft.com/office/powerpoint/2010/main" val="15415456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9D0AFA-26DC-4D30-9A3F-3A8DD11F06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>
            <a:extLst>
              <a:ext uri="{FF2B5EF4-FFF2-40B4-BE49-F238E27FC236}">
                <a16:creationId xmlns:a16="http://schemas.microsoft.com/office/drawing/2014/main" id="{C7C449B0-C49A-69E2-BD71-0A93426ADD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>
            <a:extLst>
              <a:ext uri="{FF2B5EF4-FFF2-40B4-BE49-F238E27FC236}">
                <a16:creationId xmlns:a16="http://schemas.microsoft.com/office/drawing/2014/main" id="{D24AAC33-34D4-BA4C-5F81-78F07ECB55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27C9C7B8-C591-9902-1698-B61A68928AF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524CA7-A258-4620-B482-398C3E6E42F7}" type="slidenum">
              <a:rPr lang="hu-HU" noProof="0" smtClean="0"/>
              <a:t>19</a:t>
            </a:fld>
            <a:endParaRPr lang="hu-HU" noProof="0"/>
          </a:p>
        </p:txBody>
      </p:sp>
    </p:spTree>
    <p:extLst>
      <p:ext uri="{BB962C8B-B14F-4D97-AF65-F5344CB8AC3E}">
        <p14:creationId xmlns:p14="http://schemas.microsoft.com/office/powerpoint/2010/main" val="215987624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530C8B-B814-B30C-4BFF-002C1DD1F9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>
            <a:extLst>
              <a:ext uri="{FF2B5EF4-FFF2-40B4-BE49-F238E27FC236}">
                <a16:creationId xmlns:a16="http://schemas.microsoft.com/office/drawing/2014/main" id="{B7626CB3-466F-0927-657F-0EA461AF2C6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>
            <a:extLst>
              <a:ext uri="{FF2B5EF4-FFF2-40B4-BE49-F238E27FC236}">
                <a16:creationId xmlns:a16="http://schemas.microsoft.com/office/drawing/2014/main" id="{D97E36D6-598C-AAB7-FB1D-75897C16EE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EE5CA30B-6AE9-C43E-F4D9-9DD8A1C43FB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524CA7-A258-4620-B482-398C3E6E42F7}" type="slidenum">
              <a:rPr lang="hu-HU" noProof="0" smtClean="0"/>
              <a:t>20</a:t>
            </a:fld>
            <a:endParaRPr lang="hu-HU" noProof="0"/>
          </a:p>
        </p:txBody>
      </p:sp>
    </p:spTree>
    <p:extLst>
      <p:ext uri="{BB962C8B-B14F-4D97-AF65-F5344CB8AC3E}">
        <p14:creationId xmlns:p14="http://schemas.microsoft.com/office/powerpoint/2010/main" val="32982966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8FDCFE-B677-A65D-4D0E-9E4D617FA6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>
            <a:extLst>
              <a:ext uri="{FF2B5EF4-FFF2-40B4-BE49-F238E27FC236}">
                <a16:creationId xmlns:a16="http://schemas.microsoft.com/office/drawing/2014/main" id="{B2FB1B91-5BD8-8BDC-1B74-1C7C5AC3EC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>
            <a:extLst>
              <a:ext uri="{FF2B5EF4-FFF2-40B4-BE49-F238E27FC236}">
                <a16:creationId xmlns:a16="http://schemas.microsoft.com/office/drawing/2014/main" id="{3EE5FE25-5EBB-C726-BEC6-7CAB0F2F71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65EDDDF4-D75F-FA99-D142-168926AE80F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524CA7-A258-4620-B482-398C3E6E42F7}" type="slidenum">
              <a:rPr lang="hu-HU" noProof="0" smtClean="0"/>
              <a:t>3</a:t>
            </a:fld>
            <a:endParaRPr lang="hu-HU" noProof="0"/>
          </a:p>
        </p:txBody>
      </p:sp>
    </p:spTree>
    <p:extLst>
      <p:ext uri="{BB962C8B-B14F-4D97-AF65-F5344CB8AC3E}">
        <p14:creationId xmlns:p14="http://schemas.microsoft.com/office/powerpoint/2010/main" val="159679225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905B96-175E-2A7B-4FD0-5D304C5F79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>
            <a:extLst>
              <a:ext uri="{FF2B5EF4-FFF2-40B4-BE49-F238E27FC236}">
                <a16:creationId xmlns:a16="http://schemas.microsoft.com/office/drawing/2014/main" id="{41F5F946-B9D4-C817-1E9D-851439AEDA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>
            <a:extLst>
              <a:ext uri="{FF2B5EF4-FFF2-40B4-BE49-F238E27FC236}">
                <a16:creationId xmlns:a16="http://schemas.microsoft.com/office/drawing/2014/main" id="{7D7BCEEB-703A-D66F-7562-26AAD81936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2ABCA6C2-873A-FB18-0363-45C8D5EE30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524CA7-A258-4620-B482-398C3E6E42F7}" type="slidenum">
              <a:rPr lang="hu-HU" noProof="0" smtClean="0"/>
              <a:t>21</a:t>
            </a:fld>
            <a:endParaRPr lang="hu-HU" noProof="0"/>
          </a:p>
        </p:txBody>
      </p:sp>
    </p:spTree>
    <p:extLst>
      <p:ext uri="{BB962C8B-B14F-4D97-AF65-F5344CB8AC3E}">
        <p14:creationId xmlns:p14="http://schemas.microsoft.com/office/powerpoint/2010/main" val="97992738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AFAFFF-77A3-ADC2-D71D-1B408AA079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>
            <a:extLst>
              <a:ext uri="{FF2B5EF4-FFF2-40B4-BE49-F238E27FC236}">
                <a16:creationId xmlns:a16="http://schemas.microsoft.com/office/drawing/2014/main" id="{C4CAC10F-A76D-4507-964D-F035C315DDC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>
            <a:extLst>
              <a:ext uri="{FF2B5EF4-FFF2-40B4-BE49-F238E27FC236}">
                <a16:creationId xmlns:a16="http://schemas.microsoft.com/office/drawing/2014/main" id="{244910F4-7196-C7E1-13CB-B157891B7D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D1C71A65-2D35-1492-A7C4-43F61538C52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524CA7-A258-4620-B482-398C3E6E42F7}" type="slidenum">
              <a:rPr lang="hu-HU" noProof="0" smtClean="0"/>
              <a:t>22</a:t>
            </a:fld>
            <a:endParaRPr lang="hu-HU" noProof="0"/>
          </a:p>
        </p:txBody>
      </p:sp>
    </p:spTree>
    <p:extLst>
      <p:ext uri="{BB962C8B-B14F-4D97-AF65-F5344CB8AC3E}">
        <p14:creationId xmlns:p14="http://schemas.microsoft.com/office/powerpoint/2010/main" val="20107906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C2A8D6-5749-C4CA-16D8-B604A9F2B9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>
            <a:extLst>
              <a:ext uri="{FF2B5EF4-FFF2-40B4-BE49-F238E27FC236}">
                <a16:creationId xmlns:a16="http://schemas.microsoft.com/office/drawing/2014/main" id="{915CC71C-4C10-C636-161F-97BB1D87338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>
            <a:extLst>
              <a:ext uri="{FF2B5EF4-FFF2-40B4-BE49-F238E27FC236}">
                <a16:creationId xmlns:a16="http://schemas.microsoft.com/office/drawing/2014/main" id="{57F3F4FE-1C76-7444-C3C9-82172C922D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6C9BFA8C-20BD-0700-60B8-9497E6AB829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524CA7-A258-4620-B482-398C3E6E42F7}" type="slidenum">
              <a:rPr lang="hu-HU" noProof="0" smtClean="0"/>
              <a:t>23</a:t>
            </a:fld>
            <a:endParaRPr lang="hu-HU" noProof="0"/>
          </a:p>
        </p:txBody>
      </p:sp>
    </p:spTree>
    <p:extLst>
      <p:ext uri="{BB962C8B-B14F-4D97-AF65-F5344CB8AC3E}">
        <p14:creationId xmlns:p14="http://schemas.microsoft.com/office/powerpoint/2010/main" val="69851451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96D787-DBFF-E8DC-DF3F-7C4847E052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>
            <a:extLst>
              <a:ext uri="{FF2B5EF4-FFF2-40B4-BE49-F238E27FC236}">
                <a16:creationId xmlns:a16="http://schemas.microsoft.com/office/drawing/2014/main" id="{C9C0D5F5-9D83-5923-4909-3A9B81FA239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>
            <a:extLst>
              <a:ext uri="{FF2B5EF4-FFF2-40B4-BE49-F238E27FC236}">
                <a16:creationId xmlns:a16="http://schemas.microsoft.com/office/drawing/2014/main" id="{AAE039EE-5064-C57C-AFA3-0A62331812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8AE72591-1B37-D0A0-394B-9F0A689C2D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524CA7-A258-4620-B482-398C3E6E42F7}" type="slidenum">
              <a:rPr lang="hu-HU" noProof="0" smtClean="0"/>
              <a:t>24</a:t>
            </a:fld>
            <a:endParaRPr lang="hu-HU" noProof="0"/>
          </a:p>
        </p:txBody>
      </p:sp>
    </p:spTree>
    <p:extLst>
      <p:ext uri="{BB962C8B-B14F-4D97-AF65-F5344CB8AC3E}">
        <p14:creationId xmlns:p14="http://schemas.microsoft.com/office/powerpoint/2010/main" val="332643453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ADDAB7-6913-483A-B7D3-0AB9B5033F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>
            <a:extLst>
              <a:ext uri="{FF2B5EF4-FFF2-40B4-BE49-F238E27FC236}">
                <a16:creationId xmlns:a16="http://schemas.microsoft.com/office/drawing/2014/main" id="{DB071E02-45BA-DBAF-6080-4872E009FD9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>
            <a:extLst>
              <a:ext uri="{FF2B5EF4-FFF2-40B4-BE49-F238E27FC236}">
                <a16:creationId xmlns:a16="http://schemas.microsoft.com/office/drawing/2014/main" id="{7AF4ABBA-BA99-78E0-C94E-DD7EE4B8A3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0354E8FB-6BA9-2DAB-9BAE-4642154D71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524CA7-A258-4620-B482-398C3E6E42F7}" type="slidenum">
              <a:rPr lang="hu-HU" noProof="0" smtClean="0"/>
              <a:t>25</a:t>
            </a:fld>
            <a:endParaRPr lang="hu-HU" noProof="0"/>
          </a:p>
        </p:txBody>
      </p:sp>
    </p:spTree>
    <p:extLst>
      <p:ext uri="{BB962C8B-B14F-4D97-AF65-F5344CB8AC3E}">
        <p14:creationId xmlns:p14="http://schemas.microsoft.com/office/powerpoint/2010/main" val="263012632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524CA7-A258-4620-B482-398C3E6E42F7}" type="slidenum">
              <a:rPr lang="hu-HU" noProof="0" smtClean="0"/>
              <a:t>26</a:t>
            </a:fld>
            <a:endParaRPr lang="hu-HU" noProof="0"/>
          </a:p>
        </p:txBody>
      </p:sp>
    </p:spTree>
    <p:extLst>
      <p:ext uri="{BB962C8B-B14F-4D97-AF65-F5344CB8AC3E}">
        <p14:creationId xmlns:p14="http://schemas.microsoft.com/office/powerpoint/2010/main" val="31286647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07EB59-F659-8E8B-A04A-15BBB3C684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>
            <a:extLst>
              <a:ext uri="{FF2B5EF4-FFF2-40B4-BE49-F238E27FC236}">
                <a16:creationId xmlns:a16="http://schemas.microsoft.com/office/drawing/2014/main" id="{4AAA2FB3-CE9E-B11D-8C96-994751AA9F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>
            <a:extLst>
              <a:ext uri="{FF2B5EF4-FFF2-40B4-BE49-F238E27FC236}">
                <a16:creationId xmlns:a16="http://schemas.microsoft.com/office/drawing/2014/main" id="{96244FC1-404A-1A09-5087-4E74F058B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00D2F3C3-E308-9DF3-25BA-DB9341BDCFB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524CA7-A258-4620-B482-398C3E6E42F7}" type="slidenum">
              <a:rPr lang="hu-HU" noProof="0" smtClean="0"/>
              <a:t>4</a:t>
            </a:fld>
            <a:endParaRPr lang="hu-HU" noProof="0"/>
          </a:p>
        </p:txBody>
      </p:sp>
    </p:spTree>
    <p:extLst>
      <p:ext uri="{BB962C8B-B14F-4D97-AF65-F5344CB8AC3E}">
        <p14:creationId xmlns:p14="http://schemas.microsoft.com/office/powerpoint/2010/main" val="32870918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204ABF-70D9-E7CB-7933-CA73763E6B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>
            <a:extLst>
              <a:ext uri="{FF2B5EF4-FFF2-40B4-BE49-F238E27FC236}">
                <a16:creationId xmlns:a16="http://schemas.microsoft.com/office/drawing/2014/main" id="{7C4DD619-AE9D-2E39-391D-9774236487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>
            <a:extLst>
              <a:ext uri="{FF2B5EF4-FFF2-40B4-BE49-F238E27FC236}">
                <a16:creationId xmlns:a16="http://schemas.microsoft.com/office/drawing/2014/main" id="{F769D750-F887-1599-EA05-AE1D6D1810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EC3B609A-A602-5C2B-6D69-BCFA77BCFD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524CA7-A258-4620-B482-398C3E6E42F7}" type="slidenum">
              <a:rPr lang="hu-HU" noProof="0" smtClean="0"/>
              <a:t>5</a:t>
            </a:fld>
            <a:endParaRPr lang="hu-HU" noProof="0"/>
          </a:p>
        </p:txBody>
      </p:sp>
    </p:spTree>
    <p:extLst>
      <p:ext uri="{BB962C8B-B14F-4D97-AF65-F5344CB8AC3E}">
        <p14:creationId xmlns:p14="http://schemas.microsoft.com/office/powerpoint/2010/main" val="10219470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378FF6-4BAF-1200-88A3-F913F0923F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>
            <a:extLst>
              <a:ext uri="{FF2B5EF4-FFF2-40B4-BE49-F238E27FC236}">
                <a16:creationId xmlns:a16="http://schemas.microsoft.com/office/drawing/2014/main" id="{DBB3B536-5F37-49A5-F577-8E9C9037BE1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>
            <a:extLst>
              <a:ext uri="{FF2B5EF4-FFF2-40B4-BE49-F238E27FC236}">
                <a16:creationId xmlns:a16="http://schemas.microsoft.com/office/drawing/2014/main" id="{29A0C465-B64E-F0A1-7DA5-F5039D7166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EC153F13-F1B1-D542-AD79-EACC87D95AF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524CA7-A258-4620-B482-398C3E6E42F7}" type="slidenum">
              <a:rPr lang="hu-HU" noProof="0" smtClean="0"/>
              <a:t>6</a:t>
            </a:fld>
            <a:endParaRPr lang="hu-HU" noProof="0"/>
          </a:p>
        </p:txBody>
      </p:sp>
    </p:spTree>
    <p:extLst>
      <p:ext uri="{BB962C8B-B14F-4D97-AF65-F5344CB8AC3E}">
        <p14:creationId xmlns:p14="http://schemas.microsoft.com/office/powerpoint/2010/main" val="40997943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534472-0AD0-2F7D-2B88-F12E521643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>
            <a:extLst>
              <a:ext uri="{FF2B5EF4-FFF2-40B4-BE49-F238E27FC236}">
                <a16:creationId xmlns:a16="http://schemas.microsoft.com/office/drawing/2014/main" id="{43C71889-E9CE-5DDE-202D-C1BC8F89F6C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>
            <a:extLst>
              <a:ext uri="{FF2B5EF4-FFF2-40B4-BE49-F238E27FC236}">
                <a16:creationId xmlns:a16="http://schemas.microsoft.com/office/drawing/2014/main" id="{EBDA2F54-FE05-3357-F492-D598453889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EB753370-7E90-BCED-BD6D-496F03D57E5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524CA7-A258-4620-B482-398C3E6E42F7}" type="slidenum">
              <a:rPr lang="hu-HU" noProof="0" smtClean="0"/>
              <a:t>7</a:t>
            </a:fld>
            <a:endParaRPr lang="hu-HU" noProof="0"/>
          </a:p>
        </p:txBody>
      </p:sp>
    </p:spTree>
    <p:extLst>
      <p:ext uri="{BB962C8B-B14F-4D97-AF65-F5344CB8AC3E}">
        <p14:creationId xmlns:p14="http://schemas.microsoft.com/office/powerpoint/2010/main" val="31328781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22E6EC-220C-4B31-24E0-19D12ADE52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>
            <a:extLst>
              <a:ext uri="{FF2B5EF4-FFF2-40B4-BE49-F238E27FC236}">
                <a16:creationId xmlns:a16="http://schemas.microsoft.com/office/drawing/2014/main" id="{C22D8B2C-6038-1AAE-61D9-E52ED003EF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>
            <a:extLst>
              <a:ext uri="{FF2B5EF4-FFF2-40B4-BE49-F238E27FC236}">
                <a16:creationId xmlns:a16="http://schemas.microsoft.com/office/drawing/2014/main" id="{49AA976B-A630-1C74-927D-3D70292FEC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159285E8-1E27-A8C2-40C7-44A5FD64AC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524CA7-A258-4620-B482-398C3E6E42F7}" type="slidenum">
              <a:rPr lang="hu-HU" noProof="0" smtClean="0"/>
              <a:t>8</a:t>
            </a:fld>
            <a:endParaRPr lang="hu-HU" noProof="0"/>
          </a:p>
        </p:txBody>
      </p:sp>
    </p:spTree>
    <p:extLst>
      <p:ext uri="{BB962C8B-B14F-4D97-AF65-F5344CB8AC3E}">
        <p14:creationId xmlns:p14="http://schemas.microsoft.com/office/powerpoint/2010/main" val="702487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F2075F-8880-107B-AB9C-9209EE8086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>
            <a:extLst>
              <a:ext uri="{FF2B5EF4-FFF2-40B4-BE49-F238E27FC236}">
                <a16:creationId xmlns:a16="http://schemas.microsoft.com/office/drawing/2014/main" id="{BCD6BA52-16CE-DB0B-3B18-8E81CA01E2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>
            <a:extLst>
              <a:ext uri="{FF2B5EF4-FFF2-40B4-BE49-F238E27FC236}">
                <a16:creationId xmlns:a16="http://schemas.microsoft.com/office/drawing/2014/main" id="{7E5E80C9-865D-CBF4-8916-FFE93B140D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0F49517E-ECE4-7A0D-0F73-3C0F9B1BE3B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524CA7-A258-4620-B482-398C3E6E42F7}" type="slidenum">
              <a:rPr lang="hu-HU" noProof="0" smtClean="0"/>
              <a:t>9</a:t>
            </a:fld>
            <a:endParaRPr lang="hu-HU" noProof="0"/>
          </a:p>
        </p:txBody>
      </p:sp>
    </p:spTree>
    <p:extLst>
      <p:ext uri="{BB962C8B-B14F-4D97-AF65-F5344CB8AC3E}">
        <p14:creationId xmlns:p14="http://schemas.microsoft.com/office/powerpoint/2010/main" val="26588400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4EA574-F952-0ED1-8484-06726E5428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>
            <a:extLst>
              <a:ext uri="{FF2B5EF4-FFF2-40B4-BE49-F238E27FC236}">
                <a16:creationId xmlns:a16="http://schemas.microsoft.com/office/drawing/2014/main" id="{2C888885-6897-FBE9-C560-7ABF4944FC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>
            <a:extLst>
              <a:ext uri="{FF2B5EF4-FFF2-40B4-BE49-F238E27FC236}">
                <a16:creationId xmlns:a16="http://schemas.microsoft.com/office/drawing/2014/main" id="{A65F730A-0306-3FF2-8FDA-092C8C204D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88138E10-F215-7BC4-7172-A62A374FE68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524CA7-A258-4620-B482-398C3E6E42F7}" type="slidenum">
              <a:rPr lang="hu-HU" noProof="0" smtClean="0"/>
              <a:t>10</a:t>
            </a:fld>
            <a:endParaRPr lang="hu-HU" noProof="0"/>
          </a:p>
        </p:txBody>
      </p:sp>
    </p:spTree>
    <p:extLst>
      <p:ext uri="{BB962C8B-B14F-4D97-AF65-F5344CB8AC3E}">
        <p14:creationId xmlns:p14="http://schemas.microsoft.com/office/powerpoint/2010/main" val="54680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églalap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u-HU" dirty="0"/>
          </a:p>
        </p:txBody>
      </p:sp>
      <p:sp>
        <p:nvSpPr>
          <p:cNvPr id="2" name="Cím 1"/>
          <p:cNvSpPr>
            <a:spLocks noGrp="1"/>
          </p:cNvSpPr>
          <p:nvPr>
            <p:ph type="ctrTitle" hasCustomPrompt="1"/>
          </p:nvPr>
        </p:nvSpPr>
        <p:spPr>
          <a:xfrm>
            <a:off x="581191" y="1020431"/>
            <a:ext cx="10993549" cy="1475013"/>
          </a:xfrm>
          <a:effectLst/>
        </p:spPr>
        <p:txBody>
          <a:bodyPr rtlCol="0"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pPr rtl="0"/>
            <a:r>
              <a:rPr lang="hu-HU" dirty="0"/>
              <a:t>Mintacím stílusának szerkesztése</a:t>
            </a:r>
          </a:p>
        </p:txBody>
      </p:sp>
      <p:sp>
        <p:nvSpPr>
          <p:cNvPr id="3" name="Alcím 2"/>
          <p:cNvSpPr>
            <a:spLocks noGrp="1"/>
          </p:cNvSpPr>
          <p:nvPr>
            <p:ph type="subTitle" idx="1" hasCustomPrompt="1"/>
          </p:nvPr>
        </p:nvSpPr>
        <p:spPr>
          <a:xfrm>
            <a:off x="581194" y="2495445"/>
            <a:ext cx="10993546" cy="590321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hu-HU" dirty="0"/>
              <a:t>Alcím mintájának szerkesztése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FB1095E-0207-45C6-91A7-AA5C0ECAF77D}" type="datetime1">
              <a:rPr lang="hu-HU" smtClean="0"/>
              <a:t>2024. 12. 16.</a:t>
            </a:fld>
            <a:endParaRPr lang="hu-HU" dirty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hu-HU" dirty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hu-HU" smtClean="0"/>
              <a:pPr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103018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églalap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u-HU" dirty="0"/>
          </a:p>
        </p:txBody>
      </p:sp>
      <p:sp>
        <p:nvSpPr>
          <p:cNvPr id="9" name="Cím 1"/>
          <p:cNvSpPr>
            <a:spLocks noGrp="1"/>
          </p:cNvSpPr>
          <p:nvPr>
            <p:ph type="title" hasCustomPrompt="1"/>
          </p:nvPr>
        </p:nvSpPr>
        <p:spPr>
          <a:xfrm>
            <a:off x="581192" y="702156"/>
            <a:ext cx="11029616" cy="1013800"/>
          </a:xfrm>
        </p:spPr>
        <p:txBody>
          <a:bodyPr rtlCol="0"/>
          <a:lstStyle/>
          <a:p>
            <a:pPr rtl="0"/>
            <a:r>
              <a:rPr lang="hu-HU" dirty="0"/>
              <a:t>Mintacím stílusának szerkesztése</a:t>
            </a:r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hu-HU" dirty="0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780CFC7-DFD9-4A70-AE92-50385801C1DB}" type="datetime1">
              <a:rPr lang="hu-HU" smtClean="0"/>
              <a:t>2024. 12. 16.</a:t>
            </a:fld>
            <a:endParaRPr lang="hu-HU" dirty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dirty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hu-HU" smtClean="0"/>
              <a:pPr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454701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églalap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u-HU" dirty="0"/>
          </a:p>
        </p:txBody>
      </p:sp>
      <p:sp>
        <p:nvSpPr>
          <p:cNvPr id="2" name="Függőleges cím 1"/>
          <p:cNvSpPr>
            <a:spLocks noGrp="1"/>
          </p:cNvSpPr>
          <p:nvPr>
            <p:ph type="title" orient="vert" hasCustomPrompt="1"/>
          </p:nvPr>
        </p:nvSpPr>
        <p:spPr>
          <a:xfrm>
            <a:off x="8839201" y="675726"/>
            <a:ext cx="2004164" cy="5183073"/>
          </a:xfrm>
        </p:spPr>
        <p:txBody>
          <a:bodyPr vert="eaVert" rtlCol="0"/>
          <a:lstStyle/>
          <a:p>
            <a:pPr rtl="0"/>
            <a:r>
              <a:rPr lang="hu-HU" dirty="0"/>
              <a:t>Mintacím stílusának szerkesztése</a:t>
            </a:r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rtlCol="0" anchor="t"/>
          <a:lstStyle/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hu-HU" dirty="0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AF943764-A5EE-4C69-9C74-87A2F85F0CB0}" type="datetime1">
              <a:rPr lang="hu-HU" smtClean="0"/>
              <a:t>2024. 12. 16.</a:t>
            </a:fld>
            <a:endParaRPr lang="hu-HU" dirty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 rtlCol="0"/>
          <a:lstStyle/>
          <a:p>
            <a:pPr rtl="0"/>
            <a:endParaRPr lang="hu-HU" dirty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hu-HU" smtClean="0"/>
              <a:pPr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4291526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églalap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u-HU" dirty="0"/>
          </a:p>
        </p:txBody>
      </p:sp>
      <p:sp>
        <p:nvSpPr>
          <p:cNvPr id="2" name="Cím 1"/>
          <p:cNvSpPr>
            <a:spLocks noGrp="1"/>
          </p:cNvSpPr>
          <p:nvPr>
            <p:ph type="title" hasCustomPrompt="1"/>
          </p:nvPr>
        </p:nvSpPr>
        <p:spPr>
          <a:xfrm>
            <a:off x="581192" y="702156"/>
            <a:ext cx="11029616" cy="1013800"/>
          </a:xfrm>
        </p:spPr>
        <p:txBody>
          <a:bodyPr rtlCol="0"/>
          <a:lstStyle/>
          <a:p>
            <a:pPr rtl="0"/>
            <a:r>
              <a:rPr lang="hu-HU" dirty="0"/>
              <a:t>Mintacím stílusának szerkesztése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 rtlCol="0"/>
          <a:lstStyle/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hu-HU" dirty="0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3E1A8F9-3D3D-4792-AC4D-78355299A20D}" type="datetime1">
              <a:rPr lang="hu-HU" smtClean="0"/>
              <a:t>2024. 12. 16.</a:t>
            </a:fld>
            <a:endParaRPr lang="hu-HU" dirty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dirty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 rtlCol="0"/>
          <a:lstStyle/>
          <a:p>
            <a:pPr rtl="0"/>
            <a:fld id="{D57F1E4F-1CFF-5643-939E-217C01CDF565}" type="slidenum">
              <a:rPr lang="hu-HU" smtClean="0"/>
              <a:pPr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7399816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églalap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u-HU" dirty="0"/>
          </a:p>
        </p:txBody>
      </p:sp>
      <p:sp>
        <p:nvSpPr>
          <p:cNvPr id="2" name="Cím 1"/>
          <p:cNvSpPr>
            <a:spLocks noGrp="1"/>
          </p:cNvSpPr>
          <p:nvPr>
            <p:ph type="title" hasCustomPrompt="1"/>
          </p:nvPr>
        </p:nvSpPr>
        <p:spPr>
          <a:xfrm>
            <a:off x="581193" y="3043910"/>
            <a:ext cx="11029615" cy="1497507"/>
          </a:xfrm>
        </p:spPr>
        <p:txBody>
          <a:bodyPr rtlCol="0"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pPr rtl="0"/>
            <a:r>
              <a:rPr lang="hu-HU" dirty="0"/>
              <a:t>Mintacím stílusának szerkesztése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286372C-2F48-413B-AB87-E0AE7CDBEFBC}" type="datetime1">
              <a:rPr lang="hu-HU" smtClean="0"/>
              <a:t>2024. 12. 16.</a:t>
            </a:fld>
            <a:endParaRPr lang="hu-HU" dirty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hu-HU" dirty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hu-HU" smtClean="0"/>
              <a:pPr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909290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Két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églalap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u-HU" dirty="0"/>
          </a:p>
        </p:txBody>
      </p:sp>
      <p:sp>
        <p:nvSpPr>
          <p:cNvPr id="2" name="Cím 1"/>
          <p:cNvSpPr>
            <a:spLocks noGrp="1"/>
          </p:cNvSpPr>
          <p:nvPr>
            <p:ph type="title" hasCustomPrompt="1"/>
          </p:nvPr>
        </p:nvSpPr>
        <p:spPr>
          <a:xfrm>
            <a:off x="581193" y="729658"/>
            <a:ext cx="11029616" cy="988332"/>
          </a:xfrm>
        </p:spPr>
        <p:txBody>
          <a:bodyPr rtlCol="0"/>
          <a:lstStyle/>
          <a:p>
            <a:pPr rtl="0"/>
            <a:r>
              <a:rPr lang="hu-HU" dirty="0"/>
              <a:t>Mintacím stílusának szerkesztése</a:t>
            </a:r>
          </a:p>
        </p:txBody>
      </p:sp>
      <p:sp>
        <p:nvSpPr>
          <p:cNvPr id="3" name="Tartalom helye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 rtlCol="0">
            <a:normAutofit/>
          </a:bodyPr>
          <a:lstStyle/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hu-HU" dirty="0"/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 rtlCol="0">
            <a:normAutofit/>
          </a:bodyPr>
          <a:lstStyle/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hu-HU" dirty="0"/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A10CA00-3C78-4E80-BDC4-943FCC4AA20A}" type="datetime1">
              <a:rPr lang="hu-HU" smtClean="0"/>
              <a:t>2024. 12. 16.</a:t>
            </a:fld>
            <a:endParaRPr lang="hu-HU" dirty="0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dirty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hu-HU" smtClean="0"/>
              <a:pPr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6871674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églalap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u-HU" dirty="0"/>
          </a:p>
        </p:txBody>
      </p:sp>
      <p:sp>
        <p:nvSpPr>
          <p:cNvPr id="12" name="Cím 1"/>
          <p:cNvSpPr>
            <a:spLocks noGrp="1"/>
          </p:cNvSpPr>
          <p:nvPr>
            <p:ph type="title" hasCustomPrompt="1"/>
          </p:nvPr>
        </p:nvSpPr>
        <p:spPr>
          <a:xfrm>
            <a:off x="581193" y="729658"/>
            <a:ext cx="11029616" cy="988332"/>
          </a:xfrm>
        </p:spPr>
        <p:txBody>
          <a:bodyPr rtlCol="0"/>
          <a:lstStyle/>
          <a:p>
            <a:pPr rtl="0"/>
            <a:r>
              <a:rPr lang="hu-HU" dirty="0"/>
              <a:t>Mintacím stílusának szerkesztése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rtlCol="0"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rtlCol="0" anchor="t">
            <a:normAutofit/>
          </a:bodyPr>
          <a:lstStyle/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hu-HU" dirty="0"/>
          </a:p>
        </p:txBody>
      </p:sp>
      <p:sp>
        <p:nvSpPr>
          <p:cNvPr id="5" name="Szöveg helye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rtlCol="0"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6" name="Tartalom helye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rtlCol="0" anchor="t">
            <a:normAutofit/>
          </a:bodyPr>
          <a:lstStyle/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hu-HU" dirty="0"/>
          </a:p>
        </p:txBody>
      </p:sp>
      <p:sp>
        <p:nvSpPr>
          <p:cNvPr id="7" name="Dátum helye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F7B5506-EDF0-4C3A-B830-BBF3F054EE2B}" type="datetime1">
              <a:rPr lang="hu-HU" smtClean="0"/>
              <a:t>2024. 12. 16.</a:t>
            </a:fld>
            <a:endParaRPr lang="hu-HU" dirty="0"/>
          </a:p>
        </p:txBody>
      </p:sp>
      <p:sp>
        <p:nvSpPr>
          <p:cNvPr id="8" name="Élőláb helye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dirty="0"/>
          </a:p>
        </p:txBody>
      </p:sp>
      <p:sp>
        <p:nvSpPr>
          <p:cNvPr id="9" name="Dia számának hely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hu-HU" smtClean="0"/>
              <a:pPr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428574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átum helye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236568C-8A71-4DEA-B6D3-725EA2FE6A31}" type="datetime1">
              <a:rPr lang="hu-HU" smtClean="0"/>
              <a:t>2024. 12. 16.</a:t>
            </a:fld>
            <a:endParaRPr lang="hu-HU" dirty="0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dirty="0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hu-HU" smtClean="0"/>
              <a:pPr/>
              <a:t>‹#›</a:t>
            </a:fld>
            <a:endParaRPr lang="hu-HU" dirty="0"/>
          </a:p>
        </p:txBody>
      </p:sp>
      <p:sp>
        <p:nvSpPr>
          <p:cNvPr id="7" name="Téglalap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u-HU" dirty="0"/>
          </a:p>
        </p:txBody>
      </p:sp>
      <p:sp>
        <p:nvSpPr>
          <p:cNvPr id="8" name="Cím 1"/>
          <p:cNvSpPr>
            <a:spLocks noGrp="1"/>
          </p:cNvSpPr>
          <p:nvPr>
            <p:ph type="title" hasCustomPrompt="1"/>
          </p:nvPr>
        </p:nvSpPr>
        <p:spPr>
          <a:xfrm>
            <a:off x="575894" y="729658"/>
            <a:ext cx="11029616" cy="988332"/>
          </a:xfrm>
        </p:spPr>
        <p:txBody>
          <a:bodyPr rtlCol="0"/>
          <a:lstStyle/>
          <a:p>
            <a:pPr rtl="0"/>
            <a:r>
              <a:rPr lang="hu-HU" dirty="0"/>
              <a:t>Mintacím stílusának szerkesztése</a:t>
            </a:r>
          </a:p>
        </p:txBody>
      </p:sp>
    </p:spTree>
    <p:extLst>
      <p:ext uri="{BB962C8B-B14F-4D97-AF65-F5344CB8AC3E}">
        <p14:creationId xmlns:p14="http://schemas.microsoft.com/office/powerpoint/2010/main" val="1164318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4F22219-BD99-403B-B9A4-C6480A94D55D}" type="datetime1">
              <a:rPr lang="hu-HU" smtClean="0"/>
              <a:t>2024. 12. 16.</a:t>
            </a:fld>
            <a:endParaRPr lang="hu-HU" dirty="0"/>
          </a:p>
        </p:txBody>
      </p:sp>
      <p:sp>
        <p:nvSpPr>
          <p:cNvPr id="3" name="Élőláb helye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hu-HU" smtClean="0"/>
              <a:pPr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412690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églalap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u-HU" dirty="0"/>
          </a:p>
        </p:txBody>
      </p:sp>
      <p:sp>
        <p:nvSpPr>
          <p:cNvPr id="2" name="Cím 1"/>
          <p:cNvSpPr>
            <a:spLocks noGrp="1"/>
          </p:cNvSpPr>
          <p:nvPr>
            <p:ph type="title" hasCustomPrompt="1"/>
          </p:nvPr>
        </p:nvSpPr>
        <p:spPr>
          <a:xfrm>
            <a:off x="581192" y="5262296"/>
            <a:ext cx="4909445" cy="689514"/>
          </a:xfrm>
        </p:spPr>
        <p:txBody>
          <a:bodyPr rtlCol="0"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hu-HU" dirty="0"/>
              <a:t>Mintacím stílusának szerkesztése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rtlCol="0"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hu-HU" dirty="0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rtlCol="0"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3B473D03-A039-40EB-A341-F1ED0C939856}" type="datetime1">
              <a:rPr lang="hu-HU" smtClean="0"/>
              <a:t>2024. 12. 16.</a:t>
            </a:fld>
            <a:endParaRPr lang="hu-HU" dirty="0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hu-HU" dirty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hu-HU" smtClean="0"/>
              <a:pPr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923296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 hasCustomPrompt="1"/>
          </p:nvPr>
        </p:nvSpPr>
        <p:spPr>
          <a:xfrm>
            <a:off x="581193" y="4693389"/>
            <a:ext cx="11029616" cy="566738"/>
          </a:xfrm>
        </p:spPr>
        <p:txBody>
          <a:bodyPr rtlCol="0"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pPr rtl="0"/>
            <a:r>
              <a:rPr lang="hu-HU" dirty="0"/>
              <a:t>Mintacím stílusának szerkesztése</a:t>
            </a:r>
          </a:p>
        </p:txBody>
      </p:sp>
      <p:sp>
        <p:nvSpPr>
          <p:cNvPr id="3" name="Kép helyőrzője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447817" y="599725"/>
            <a:ext cx="11290859" cy="3557252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hu-HU" dirty="0"/>
              <a:t>Kép hozzáadásához kattintson az ikonra</a:t>
            </a:r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 rtlCol="0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37667C1-242F-4547-A9A6-B56F8576423E}" type="datetime1">
              <a:rPr lang="hu-HU" smtClean="0"/>
              <a:t>2024. 12. 16.</a:t>
            </a:fld>
            <a:endParaRPr lang="hu-HU" dirty="0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dirty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hu-HU" smtClean="0"/>
              <a:pPr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280803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hu-HU" dirty="0"/>
              <a:t>Mintacím stílusának szerkesztése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rtl="0"/>
            <a:r>
              <a:rPr lang="hu-HU" dirty="0"/>
              <a:t>Mintaszöveg szerkesztése</a:t>
            </a:r>
          </a:p>
          <a:p>
            <a:pPr lvl="1" rtl="0"/>
            <a:r>
              <a:rPr lang="hu-HU" dirty="0"/>
              <a:t>Második szint</a:t>
            </a:r>
          </a:p>
          <a:p>
            <a:pPr lvl="2" rtl="0"/>
            <a:r>
              <a:rPr lang="hu-HU" dirty="0"/>
              <a:t>Harmadik szint</a:t>
            </a:r>
          </a:p>
          <a:p>
            <a:pPr lvl="3" rtl="0"/>
            <a:r>
              <a:rPr lang="hu-HU" dirty="0"/>
              <a:t>Negyedik szint</a:t>
            </a:r>
          </a:p>
          <a:p>
            <a:pPr lvl="4" rtl="0"/>
            <a:r>
              <a:rPr lang="hu-HU" dirty="0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pPr rtl="0"/>
            <a:fld id="{7277D6DF-4495-474C-81A8-48F6F365AB90}" type="datetime1">
              <a:rPr lang="hu-HU" smtClean="0"/>
              <a:t>2024. 12. 16.</a:t>
            </a:fld>
            <a:endParaRPr lang="hu-HU" dirty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pPr rtl="0"/>
            <a:endParaRPr lang="hu-HU" dirty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pPr rtl="0"/>
            <a:fld id="{D57F1E4F-1CFF-5643-939E-217C01CDF565}" type="slidenum">
              <a:rPr lang="hu-HU" smtClean="0"/>
              <a:pPr/>
              <a:t>‹#›</a:t>
            </a:fld>
            <a:endParaRPr lang="hu-HU" dirty="0"/>
          </a:p>
        </p:txBody>
      </p:sp>
      <p:sp>
        <p:nvSpPr>
          <p:cNvPr id="9" name="Téglalap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u-HU" dirty="0"/>
          </a:p>
        </p:txBody>
      </p:sp>
      <p:sp>
        <p:nvSpPr>
          <p:cNvPr id="10" name="Téglalap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u-HU" dirty="0"/>
          </a:p>
        </p:txBody>
      </p:sp>
      <p:sp>
        <p:nvSpPr>
          <p:cNvPr id="11" name="Téglalap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82855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image" Target="../media/image26.jpeg"/><Relationship Id="rId7" Type="http://schemas.openxmlformats.org/officeDocument/2006/relationships/diagramLayout" Target="../diagrams/layout1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6" Type="http://schemas.openxmlformats.org/officeDocument/2006/relationships/diagramData" Target="../diagrams/data1.xml"/><Relationship Id="rId5" Type="http://schemas.openxmlformats.org/officeDocument/2006/relationships/image" Target="../media/image28.jpeg"/><Relationship Id="rId10" Type="http://schemas.microsoft.com/office/2007/relationships/diagramDrawing" Target="../diagrams/drawing1.xml"/><Relationship Id="rId4" Type="http://schemas.openxmlformats.org/officeDocument/2006/relationships/image" Target="../media/image27.jpeg"/><Relationship Id="rId9" Type="http://schemas.openxmlformats.org/officeDocument/2006/relationships/diagramColors" Target="../diagrams/colors1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image" Target="../media/image29.jpeg"/><Relationship Id="rId7" Type="http://schemas.openxmlformats.org/officeDocument/2006/relationships/diagramData" Target="../diagrams/data2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2.jpeg"/><Relationship Id="rId11" Type="http://schemas.microsoft.com/office/2007/relationships/diagramDrawing" Target="../diagrams/drawing2.xml"/><Relationship Id="rId5" Type="http://schemas.openxmlformats.org/officeDocument/2006/relationships/image" Target="../media/image31.png"/><Relationship Id="rId10" Type="http://schemas.openxmlformats.org/officeDocument/2006/relationships/diagramColors" Target="../diagrams/colors2.xml"/><Relationship Id="rId4" Type="http://schemas.openxmlformats.org/officeDocument/2006/relationships/image" Target="../media/image30.png"/><Relationship Id="rId9" Type="http://schemas.openxmlformats.org/officeDocument/2006/relationships/diagramQuickStyle" Target="../diagrams/quickStyle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5C300011-FC29-4481-853E-5E2537982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6. kép" descr="Digitális kapcsolatok">
            <a:extLst>
              <a:ext uri="{FF2B5EF4-FFF2-40B4-BE49-F238E27FC236}">
                <a16:creationId xmlns:a16="http://schemas.microsoft.com/office/drawing/2014/main" id="{3840F91C-EDD0-4D4E-A4AB-E6C77856C88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742" t="9091" r="3025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DB34F5CF-EEE1-407F-9F91-DAF38BFCF8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A135DF34-A888-4325-B4A2-13B4077C02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rgbClr val="75E4F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hu-HU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159E8CFA-1FCB-4C13-A1E3-B46F41BA52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rgbClr val="75E4F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hu-HU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5B786142-19B2-4A12-9F96-16486BFDA8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rgbClr val="75E4F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hu-HU"/>
            </a:p>
          </p:txBody>
        </p: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2B088ECE-ADBE-44B1-84A8-2D8A8D1359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>
              <a:alpha val="97000"/>
            </a:scheme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u-HU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C02C5318-1A1E-49D0-B2E2-A4B0FA9E8A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4200" y="3992231"/>
            <a:ext cx="10990540" cy="147501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>
                <a:solidFill>
                  <a:schemeClr val="bg1"/>
                </a:solidFill>
              </a:rPr>
              <a:t>Holme-Kim és Konfigurációs modellek összehasonlítása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B2A2B1-9817-32A2-A8C9-576969E18DB9}"/>
              </a:ext>
            </a:extLst>
          </p:cNvPr>
          <p:cNvSpPr txBox="1"/>
          <p:nvPr/>
        </p:nvSpPr>
        <p:spPr>
          <a:xfrm>
            <a:off x="581194" y="5467246"/>
            <a:ext cx="10993546" cy="48482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</a:pPr>
            <a:r>
              <a:rPr lang="en-US" sz="900" b="0" i="0" cap="all">
                <a:solidFill>
                  <a:srgbClr val="75E4F7"/>
                </a:solidFill>
                <a:effectLst/>
              </a:rPr>
              <a:t>Bedécs Flóra Blanka</a:t>
            </a:r>
            <a:br>
              <a:rPr lang="en-US" sz="900" cap="all">
                <a:solidFill>
                  <a:srgbClr val="75E4F7"/>
                </a:solidFill>
              </a:rPr>
            </a:br>
            <a:r>
              <a:rPr lang="en-US" sz="900" b="0" i="0" cap="all">
                <a:solidFill>
                  <a:srgbClr val="75E4F7"/>
                </a:solidFill>
                <a:effectLst/>
              </a:rPr>
              <a:t>Bognár Bence</a:t>
            </a:r>
            <a:br>
              <a:rPr lang="en-US" sz="900" cap="all">
                <a:solidFill>
                  <a:srgbClr val="75E4F7"/>
                </a:solidFill>
              </a:rPr>
            </a:br>
            <a:r>
              <a:rPr lang="en-US" sz="900" b="0" i="0" cap="all">
                <a:solidFill>
                  <a:srgbClr val="75E4F7"/>
                </a:solidFill>
                <a:effectLst/>
              </a:rPr>
              <a:t>Kovács Adél</a:t>
            </a:r>
            <a:endParaRPr lang="en-US" sz="900" cap="all">
              <a:solidFill>
                <a:srgbClr val="75E4F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77007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152E4B-DD2B-F313-FE0F-7317668A50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1D42AB2-B7B9-A387-0358-1185C5DDEF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442650"/>
          </a:xfrm>
        </p:spPr>
        <p:txBody>
          <a:bodyPr rtlCol="0">
            <a:normAutofit fontScale="90000"/>
          </a:bodyPr>
          <a:lstStyle/>
          <a:p>
            <a:pPr rtl="0"/>
            <a:r>
              <a:rPr lang="hu-HU" dirty="0"/>
              <a:t>Average Clustering Coefficient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DCABA5B-9B5E-E762-46B0-F250003485D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/>
          <a:stretch/>
        </p:blipFill>
        <p:spPr>
          <a:xfrm>
            <a:off x="581025" y="2316549"/>
            <a:ext cx="5796329" cy="4118901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DFED9EF-4DC0-3639-6339-36242F49C825}"/>
              </a:ext>
            </a:extLst>
          </p:cNvPr>
          <p:cNvSpPr txBox="1"/>
          <p:nvPr/>
        </p:nvSpPr>
        <p:spPr>
          <a:xfrm>
            <a:off x="7795846" y="2157046"/>
            <a:ext cx="393895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dirty="0">
                <a:latin typeface="Arial" panose="020B0604020202020204" pitchFamily="34" charset="0"/>
                <a:cs typeface="Arial" panose="020B0604020202020204" pitchFamily="34" charset="0"/>
              </a:rPr>
              <a:t>Holme-Kim modell:</a:t>
            </a:r>
            <a:br>
              <a:rPr lang="hu-HU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hu-HU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dirty="0">
                <a:latin typeface="Arial" panose="020B0604020202020204" pitchFamily="34" charset="0"/>
                <a:cs typeface="Arial" panose="020B0604020202020204" pitchFamily="34" charset="0"/>
              </a:rPr>
              <a:t>Magas érték arra utal, hogy a Holme-Kim gráfban lokális közösségek alakulnak ki.</a:t>
            </a:r>
            <a:br>
              <a:rPr lang="hu-HU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hu-HU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hu-HU" dirty="0">
                <a:latin typeface="Arial" panose="020B0604020202020204" pitchFamily="34" charset="0"/>
                <a:cs typeface="Arial" panose="020B0604020202020204" pitchFamily="34" charset="0"/>
              </a:rPr>
              <a:t>Természetesen elősegített szomszédok közötti kapcsolatok.</a:t>
            </a:r>
            <a:br>
              <a:rPr lang="hu-HU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hu-H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2315C6-DAE7-4F96-3916-647B95A54EFB}"/>
              </a:ext>
            </a:extLst>
          </p:cNvPr>
          <p:cNvSpPr txBox="1"/>
          <p:nvPr/>
        </p:nvSpPr>
        <p:spPr>
          <a:xfrm>
            <a:off x="7795846" y="4546912"/>
            <a:ext cx="381496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u-HU" b="1" dirty="0">
                <a:latin typeface="Arial" panose="020B0604020202020204" pitchFamily="34" charset="0"/>
                <a:cs typeface="Arial" panose="020B0604020202020204" pitchFamily="34" charset="0"/>
              </a:rPr>
              <a:t>Configuration modell</a:t>
            </a:r>
            <a:r>
              <a:rPr lang="hu-HU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endParaRPr lang="hu-HU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hu-HU" dirty="0">
                <a:latin typeface="Arial" panose="020B0604020202020204" pitchFamily="34" charset="0"/>
                <a:cs typeface="Arial" panose="020B0604020202020204" pitchFamily="34" charset="0"/>
              </a:rPr>
              <a:t>A konfigurációs modell csak a fokszám-eloszlást tartja fenn, de nem épít lokális közösségeket.</a:t>
            </a:r>
          </a:p>
          <a:p>
            <a:endParaRPr lang="hu-HU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hu-HU" dirty="0">
                <a:latin typeface="Arial" panose="020B0604020202020204" pitchFamily="34" charset="0"/>
                <a:cs typeface="Arial" panose="020B0604020202020204" pitchFamily="34" charset="0"/>
              </a:rPr>
              <a:t>Nincs háromszögelés, véletlenszerűbb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6A9B92-D4F6-8882-313C-DCCD8CDABCAA}"/>
              </a:ext>
            </a:extLst>
          </p:cNvPr>
          <p:cNvSpPr txBox="1"/>
          <p:nvPr/>
        </p:nvSpPr>
        <p:spPr>
          <a:xfrm>
            <a:off x="738554" y="1090246"/>
            <a:ext cx="94956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 </a:t>
            </a:r>
            <a:r>
              <a:rPr lang="hu-HU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átlagos klaszterezési együttható</a:t>
            </a:r>
            <a:r>
              <a:rPr lang="hu-HU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egyetlen számmal jellemzi a hálózat globális klasztereződési szintjét.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5B1C83D6-2B89-BAA7-B819-0D6EE3E7F0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hu-HU" altLang="hu-HU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Average Clustering Coefficient Comparison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hu-HU" altLang="hu-H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24724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9F67F1-098D-75DA-5A3E-D48D483405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9D32C69-6D4A-16BC-C2F6-B148297269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442650"/>
          </a:xfrm>
        </p:spPr>
        <p:txBody>
          <a:bodyPr rtlCol="0">
            <a:normAutofit fontScale="90000"/>
          </a:bodyPr>
          <a:lstStyle/>
          <a:p>
            <a:pPr rtl="0"/>
            <a:r>
              <a:rPr lang="hu-HU" dirty="0"/>
              <a:t>Clustering Coefficient Distribution</a:t>
            </a:r>
          </a:p>
        </p:txBody>
      </p:sp>
      <p:pic>
        <p:nvPicPr>
          <p:cNvPr id="8" name="Content Placeholder 7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79CA08EE-CA34-CCB6-FB13-74CFBC245F3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581025" y="2316549"/>
            <a:ext cx="6464544" cy="4118901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A55F654-03C6-B0B7-D478-1D66A29C1812}"/>
              </a:ext>
            </a:extLst>
          </p:cNvPr>
          <p:cNvSpPr txBox="1"/>
          <p:nvPr/>
        </p:nvSpPr>
        <p:spPr>
          <a:xfrm>
            <a:off x="7795846" y="2157046"/>
            <a:ext cx="3938954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dirty="0">
                <a:latin typeface="Arial" panose="020B0604020202020204" pitchFamily="34" charset="0"/>
                <a:cs typeface="Arial" panose="020B0604020202020204" pitchFamily="34" charset="0"/>
              </a:rPr>
              <a:t>Holme-Kim modell:</a:t>
            </a:r>
            <a:br>
              <a:rPr lang="hu-HU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hu-HU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dirty="0">
                <a:latin typeface="Arial" panose="020B0604020202020204" pitchFamily="34" charset="0"/>
                <a:cs typeface="Arial" panose="020B0604020202020204" pitchFamily="34" charset="0"/>
              </a:rPr>
              <a:t>A klaszterezési együtthatók szélesebb tartományban oszlanak.</a:t>
            </a:r>
          </a:p>
          <a:p>
            <a:r>
              <a:rPr lang="hu-HU" dirty="0">
                <a:latin typeface="Arial" panose="020B0604020202020204" pitchFamily="34" charset="0"/>
                <a:cs typeface="Arial" panose="020B0604020202020204" pitchFamily="34" charset="0"/>
              </a:rPr>
              <a:t>Magasabb értékek is előfordulnak.</a:t>
            </a:r>
            <a:br>
              <a:rPr lang="hu-HU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hu-HU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hu-HU" dirty="0">
                <a:latin typeface="Arial" panose="020B0604020202020204" pitchFamily="34" charset="0"/>
                <a:cs typeface="Arial" panose="020B0604020202020204" pitchFamily="34" charset="0"/>
              </a:rPr>
              <a:t>A gráfban több csomópont rendelkezik lokális klaszterezési együtthatóval, ami azt jelenti, hogy a szomszédok közötti kapcsolatok sűrűbbek.</a:t>
            </a:r>
            <a:br>
              <a:rPr lang="hu-HU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hu-HU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hu-HU" dirty="0">
                <a:latin typeface="Arial" panose="020B0604020202020204" pitchFamily="34" charset="0"/>
                <a:cs typeface="Arial" panose="020B0604020202020204" pitchFamily="34" charset="0"/>
              </a:rPr>
              <a:t>A gráf lokális közösségeket (clique-eket) hoz létre, ahol a csomópontok szorosabban kapcsolódnak egymáshoz.</a:t>
            </a:r>
          </a:p>
          <a:p>
            <a:pPr marL="285750" indent="-285750">
              <a:buFontTx/>
              <a:buChar char="-"/>
            </a:pPr>
            <a:endParaRPr lang="hu-H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404A635-FC10-EB95-763D-8C36FBC3B694}"/>
              </a:ext>
            </a:extLst>
          </p:cNvPr>
          <p:cNvSpPr txBox="1"/>
          <p:nvPr/>
        </p:nvSpPr>
        <p:spPr>
          <a:xfrm>
            <a:off x="679938" y="1172308"/>
            <a:ext cx="1082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Részletesebb képet ad az egyes csomópontok klaszterezési együtthatóiról, így a hálózat </a:t>
            </a:r>
            <a:r>
              <a:rPr lang="hu-HU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szerkezeti különbségei</a:t>
            </a:r>
            <a:r>
              <a:rPr lang="hu-HU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jobban láthatók.</a:t>
            </a:r>
          </a:p>
        </p:txBody>
      </p:sp>
    </p:spTree>
    <p:extLst>
      <p:ext uri="{BB962C8B-B14F-4D97-AF65-F5344CB8AC3E}">
        <p14:creationId xmlns:p14="http://schemas.microsoft.com/office/powerpoint/2010/main" val="28198669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B07B21-993E-57F4-BED4-E4E1B8CAD5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014E933-2940-F67C-7132-1EABA9590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442650"/>
          </a:xfrm>
        </p:spPr>
        <p:txBody>
          <a:bodyPr rtlCol="0">
            <a:normAutofit fontScale="90000"/>
          </a:bodyPr>
          <a:lstStyle/>
          <a:p>
            <a:pPr rtl="0"/>
            <a:r>
              <a:rPr lang="hu-HU" dirty="0"/>
              <a:t>Clustering Coefficient Distribution</a:t>
            </a:r>
          </a:p>
        </p:txBody>
      </p:sp>
      <p:pic>
        <p:nvPicPr>
          <p:cNvPr id="8" name="Content Placeholder 7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D656C999-6E6B-5590-D08A-39E1F48C689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581025" y="2316549"/>
            <a:ext cx="6464544" cy="4118901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F4DA0A7-FF3A-BF17-4EE1-6830CDD5B21C}"/>
              </a:ext>
            </a:extLst>
          </p:cNvPr>
          <p:cNvSpPr txBox="1"/>
          <p:nvPr/>
        </p:nvSpPr>
        <p:spPr>
          <a:xfrm>
            <a:off x="7795846" y="2157046"/>
            <a:ext cx="3938954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dirty="0">
                <a:latin typeface="Arial" panose="020B0604020202020204" pitchFamily="34" charset="0"/>
                <a:cs typeface="Arial" panose="020B0604020202020204" pitchFamily="34" charset="0"/>
              </a:rPr>
              <a:t>Configuration model</a:t>
            </a:r>
            <a:br>
              <a:rPr lang="hu-HU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hu-HU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dirty="0">
                <a:latin typeface="Arial" panose="020B0604020202020204" pitchFamily="34" charset="0"/>
                <a:cs typeface="Arial" panose="020B0604020202020204" pitchFamily="34" charset="0"/>
              </a:rPr>
              <a:t>A klaszterezési együtthatók nagy része közel 0.0-hoz van: a csomópontok jelentős részénél nincs klasztereződés.A gráfban több csomópont rendelkezik lokális klaszterezési együtthatóval, ami azt jelenti, hogy a szomszédok közötti kapcsolatok sűrűbbek.</a:t>
            </a:r>
          </a:p>
          <a:p>
            <a:endParaRPr lang="hu-HU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hu-HU" dirty="0">
                <a:latin typeface="Arial" panose="020B0604020202020204" pitchFamily="34" charset="0"/>
                <a:cs typeface="Arial" panose="020B0604020202020204" pitchFamily="34" charset="0"/>
              </a:rPr>
              <a:t>Csak néhány csomópont rendelkezik nem nulla klaszterezési együtthatóval, és ezek is viszonylag alacsonyak (max. 0.2 körül).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0F7ACE0-AC54-2499-0A95-ABA93F0D5230}"/>
              </a:ext>
            </a:extLst>
          </p:cNvPr>
          <p:cNvSpPr txBox="1"/>
          <p:nvPr/>
        </p:nvSpPr>
        <p:spPr>
          <a:xfrm>
            <a:off x="679938" y="1172308"/>
            <a:ext cx="1082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Részletesebb képet ad az egyes csomópontok klaszterezési együtthatóiról, így a hálózat </a:t>
            </a:r>
            <a:r>
              <a:rPr lang="hu-HU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szerkezeti különbségei</a:t>
            </a:r>
            <a:r>
              <a:rPr lang="hu-HU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jobban láthatók.</a:t>
            </a:r>
          </a:p>
        </p:txBody>
      </p:sp>
    </p:spTree>
    <p:extLst>
      <p:ext uri="{BB962C8B-B14F-4D97-AF65-F5344CB8AC3E}">
        <p14:creationId xmlns:p14="http://schemas.microsoft.com/office/powerpoint/2010/main" val="30226401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9A6746-7348-A788-7595-A01A74825C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47F4E58-74F3-D6E0-5AC2-7613C11DCE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442650"/>
          </a:xfrm>
        </p:spPr>
        <p:txBody>
          <a:bodyPr rtlCol="0">
            <a:normAutofit fontScale="90000"/>
          </a:bodyPr>
          <a:lstStyle/>
          <a:p>
            <a:pPr rtl="0"/>
            <a:r>
              <a:rPr lang="hu-HU" dirty="0"/>
              <a:t>Clustering Coefficient Distribution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D869E53-EFC8-ED57-F99D-20ABF46AD1B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/>
          <a:stretch/>
        </p:blipFill>
        <p:spPr>
          <a:xfrm>
            <a:off x="2428875" y="1940180"/>
            <a:ext cx="7010400" cy="4466695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211DCBC-006E-C93C-9800-844CCB43393C}"/>
              </a:ext>
            </a:extLst>
          </p:cNvPr>
          <p:cNvSpPr txBox="1"/>
          <p:nvPr/>
        </p:nvSpPr>
        <p:spPr>
          <a:xfrm>
            <a:off x="679938" y="1172308"/>
            <a:ext cx="1082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10000 csomópont</a:t>
            </a:r>
          </a:p>
        </p:txBody>
      </p:sp>
    </p:spTree>
    <p:extLst>
      <p:ext uri="{BB962C8B-B14F-4D97-AF65-F5344CB8AC3E}">
        <p14:creationId xmlns:p14="http://schemas.microsoft.com/office/powerpoint/2010/main" val="34450587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77AA7E-C3F3-D475-3BFB-0CF2FB7BDC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9DADA20-64DE-BAFB-854F-61FB8C4C7A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442650"/>
          </a:xfrm>
        </p:spPr>
        <p:txBody>
          <a:bodyPr rtlCol="0">
            <a:normAutofit fontScale="90000"/>
          </a:bodyPr>
          <a:lstStyle/>
          <a:p>
            <a:pPr rtl="0"/>
            <a:r>
              <a:rPr lang="hu-HU" dirty="0"/>
              <a:t>átlagos útvonalhossz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BC987E7-1A82-3AFD-F6D6-772E5BE2FEC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/>
          <a:stretch/>
        </p:blipFill>
        <p:spPr>
          <a:xfrm>
            <a:off x="581025" y="2316549"/>
            <a:ext cx="5514975" cy="4118901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4135B67-1063-F022-B18C-6E8C38D7B8CC}"/>
              </a:ext>
            </a:extLst>
          </p:cNvPr>
          <p:cNvSpPr txBox="1"/>
          <p:nvPr/>
        </p:nvSpPr>
        <p:spPr>
          <a:xfrm>
            <a:off x="6564923" y="2136338"/>
            <a:ext cx="504588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dirty="0">
                <a:latin typeface="Arial" panose="020B0604020202020204" pitchFamily="34" charset="0"/>
                <a:cs typeface="Arial" panose="020B0604020202020204" pitchFamily="34" charset="0"/>
              </a:rPr>
              <a:t>Holme-Kim modell:</a:t>
            </a:r>
            <a:br>
              <a:rPr lang="hu-HU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hu-HU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b="1" dirty="0">
                <a:latin typeface="Arial" panose="020B0604020202020204" pitchFamily="34" charset="0"/>
                <a:cs typeface="Arial" panose="020B0604020202020204" pitchFamily="34" charset="0"/>
              </a:rPr>
              <a:t>Rövid</a:t>
            </a:r>
            <a:r>
              <a:rPr lang="hu-HU" dirty="0">
                <a:latin typeface="Arial" panose="020B0604020202020204" pitchFamily="34" charset="0"/>
                <a:cs typeface="Arial" panose="020B0604020202020204" pitchFamily="34" charset="0"/>
              </a:rPr>
              <a:t>, ami a kisvilágú tulajdonságot tükrözi.</a:t>
            </a:r>
            <a:br>
              <a:rPr lang="hu-HU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hu-HU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hu-HU" dirty="0">
                <a:latin typeface="Arial" panose="020B0604020202020204" pitchFamily="34" charset="0"/>
                <a:cs typeface="Arial" panose="020B0604020202020204" pitchFamily="34" charset="0"/>
              </a:rPr>
              <a:t>A random gráf megfelelője is rövid átlagos útvonalhosszal rendelkezik, de a Holme-Kim modell még mindig jobban illeszkedik valós hálózatokhoz a klaszterezési hatása miatt.</a:t>
            </a:r>
            <a:br>
              <a:rPr lang="hu-HU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hu-H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8FF9B5-008E-EE76-7CF3-40866B844C9C}"/>
              </a:ext>
            </a:extLst>
          </p:cNvPr>
          <p:cNvSpPr txBox="1"/>
          <p:nvPr/>
        </p:nvSpPr>
        <p:spPr>
          <a:xfrm>
            <a:off x="6564924" y="4546912"/>
            <a:ext cx="5045886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u-HU" b="1" dirty="0">
                <a:latin typeface="Arial" panose="020B0604020202020204" pitchFamily="34" charset="0"/>
                <a:cs typeface="Arial" panose="020B0604020202020204" pitchFamily="34" charset="0"/>
              </a:rPr>
              <a:t>Configuration modell</a:t>
            </a:r>
            <a:r>
              <a:rPr lang="hu-HU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r>
              <a:rPr lang="hu-HU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sv-SE" dirty="0">
                <a:latin typeface="Arial" panose="020B0604020202020204" pitchFamily="34" charset="0"/>
                <a:cs typeface="Arial" panose="020B0604020202020204" pitchFamily="34" charset="0"/>
              </a:rPr>
              <a:t>zintén rövid, de nem olyan kis világú, mint a Holme-Kim modell.</a:t>
            </a:r>
            <a:endParaRPr lang="hu-HU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hu-HU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hu-HU" dirty="0">
                <a:latin typeface="Arial" panose="020B0604020202020204" pitchFamily="34" charset="0"/>
                <a:cs typeface="Arial" panose="020B0604020202020204" pitchFamily="34" charset="0"/>
              </a:rPr>
              <a:t>A random megfelelője hasonlóan rövid útvonalhosszt mutat, mivel mindkettő véletlenszerű élkapcsolatokkal dolgozik.</a:t>
            </a:r>
          </a:p>
        </p:txBody>
      </p:sp>
    </p:spTree>
    <p:extLst>
      <p:ext uri="{BB962C8B-B14F-4D97-AF65-F5344CB8AC3E}">
        <p14:creationId xmlns:p14="http://schemas.microsoft.com/office/powerpoint/2010/main" val="25878355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B79357-E726-A94A-B467-55EC626F28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147EE05-C20A-25EC-D346-189290E8B3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442650"/>
          </a:xfrm>
        </p:spPr>
        <p:txBody>
          <a:bodyPr rtlCol="0">
            <a:normAutofit fontScale="90000"/>
          </a:bodyPr>
          <a:lstStyle/>
          <a:p>
            <a:pPr rtl="0"/>
            <a:r>
              <a:rPr lang="hu-HU" dirty="0"/>
              <a:t>átlagos útvonalhossz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B174876-37F0-E0E0-6C10-A45F50C34DF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/>
          <a:stretch/>
        </p:blipFill>
        <p:spPr>
          <a:xfrm>
            <a:off x="2428875" y="1940180"/>
            <a:ext cx="7010400" cy="4466695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585B136-331D-9F0F-46CD-F228DF019201}"/>
              </a:ext>
            </a:extLst>
          </p:cNvPr>
          <p:cNvSpPr txBox="1"/>
          <p:nvPr/>
        </p:nvSpPr>
        <p:spPr>
          <a:xfrm>
            <a:off x="679938" y="1172308"/>
            <a:ext cx="1082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10000 csomópont</a:t>
            </a:r>
          </a:p>
        </p:txBody>
      </p:sp>
    </p:spTree>
    <p:extLst>
      <p:ext uri="{BB962C8B-B14F-4D97-AF65-F5344CB8AC3E}">
        <p14:creationId xmlns:p14="http://schemas.microsoft.com/office/powerpoint/2010/main" val="39666968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28DB07-5486-CEA9-2B0A-2E25950825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B22C0AD-5491-B3C7-ADC3-B85721E0A7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442650"/>
          </a:xfrm>
        </p:spPr>
        <p:txBody>
          <a:bodyPr rtlCol="0">
            <a:normAutofit fontScale="90000"/>
          </a:bodyPr>
          <a:lstStyle/>
          <a:p>
            <a:pPr rtl="0"/>
            <a:r>
              <a:rPr lang="hu-HU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skálamentesség</a:t>
            </a:r>
            <a:endParaRPr lang="hu-HU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F3BA8DB-2B68-24CA-E5A2-BD5CF3D6CDB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/>
          <a:stretch/>
        </p:blipFill>
        <p:spPr>
          <a:xfrm>
            <a:off x="581025" y="2316549"/>
            <a:ext cx="5514975" cy="4118901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C21FCFB-12DF-DD8A-761E-9934C02D5FAC}"/>
              </a:ext>
            </a:extLst>
          </p:cNvPr>
          <p:cNvSpPr txBox="1"/>
          <p:nvPr/>
        </p:nvSpPr>
        <p:spPr>
          <a:xfrm>
            <a:off x="6564923" y="2136338"/>
            <a:ext cx="504588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dirty="0">
                <a:latin typeface="Arial" panose="020B0604020202020204" pitchFamily="34" charset="0"/>
                <a:cs typeface="Arial" panose="020B0604020202020204" pitchFamily="34" charset="0"/>
              </a:rPr>
              <a:t>Holme-Kim modell:</a:t>
            </a:r>
            <a:br>
              <a:rPr lang="hu-HU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hu-HU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dirty="0">
                <a:latin typeface="Arial" panose="020B0604020202020204" pitchFamily="34" charset="0"/>
                <a:cs typeface="Arial" panose="020B0604020202020204" pitchFamily="34" charset="0"/>
              </a:rPr>
              <a:t>Fokszámeloszlása skálamentes (power-law), ahogy az elvárható volt. Ez a tulajdonság különösen hasznos a valós hálózatok modellezéséhez, ahol a fokszámeloszlás néhány csomópontnál kiemelkedően nagy.</a:t>
            </a:r>
            <a:br>
              <a:rPr lang="hu-HU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hu-H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2474C77-9E9A-E257-96C4-11454A8DF378}"/>
              </a:ext>
            </a:extLst>
          </p:cNvPr>
          <p:cNvSpPr txBox="1"/>
          <p:nvPr/>
        </p:nvSpPr>
        <p:spPr>
          <a:xfrm>
            <a:off x="6564924" y="4546912"/>
            <a:ext cx="504588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u-HU" b="1" dirty="0">
                <a:latin typeface="Arial" panose="020B0604020202020204" pitchFamily="34" charset="0"/>
                <a:cs typeface="Arial" panose="020B0604020202020204" pitchFamily="34" charset="0"/>
              </a:rPr>
              <a:t>Configuration modell</a:t>
            </a:r>
            <a:r>
              <a:rPr lang="hu-HU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r>
              <a:rPr lang="hu-HU" dirty="0">
                <a:latin typeface="Arial" panose="020B0604020202020204" pitchFamily="34" charset="0"/>
                <a:cs typeface="Arial" panose="020B0604020202020204" pitchFamily="34" charset="0"/>
              </a:rPr>
              <a:t>Mivel a fokszámeloszlását a Holme-Kim modell alapján generáltuk. Azonban ez a tulajdonság a bemeneti fokszámvektor következménye, és nem a modell természetes eredménye.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D367A7-4691-CC47-63E2-4B20041C213C}"/>
              </a:ext>
            </a:extLst>
          </p:cNvPr>
          <p:cNvSpPr txBox="1"/>
          <p:nvPr/>
        </p:nvSpPr>
        <p:spPr>
          <a:xfrm>
            <a:off x="715108" y="1115717"/>
            <a:ext cx="108956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hu-HU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skálamentesség</a:t>
            </a:r>
            <a:r>
              <a:rPr lang="hu-HU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(scale-freeness) a hálózatok egyik strukturális tulajdonsága, amely arra utal, hogy a csomópontok </a:t>
            </a:r>
            <a:r>
              <a:rPr lang="hu-HU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fokszám-eloszlása</a:t>
            </a:r>
            <a:r>
              <a:rPr lang="hu-HU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(degree distribution) </a:t>
            </a:r>
            <a:r>
              <a:rPr lang="hu-HU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hatványfüggvényt</a:t>
            </a:r>
            <a:r>
              <a:rPr lang="hu-HU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követ.</a:t>
            </a:r>
          </a:p>
        </p:txBody>
      </p:sp>
    </p:spTree>
    <p:extLst>
      <p:ext uri="{BB962C8B-B14F-4D97-AF65-F5344CB8AC3E}">
        <p14:creationId xmlns:p14="http://schemas.microsoft.com/office/powerpoint/2010/main" val="40217087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6AC403-13D1-3909-2419-5AA379D6F1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2C5DF57-7EB5-5DBF-ED10-D4B8A5F9C1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442650"/>
          </a:xfrm>
        </p:spPr>
        <p:txBody>
          <a:bodyPr rtlCol="0">
            <a:normAutofit fontScale="90000"/>
          </a:bodyPr>
          <a:lstStyle/>
          <a:p>
            <a:pPr rtl="0"/>
            <a:r>
              <a:rPr lang="hu-HU" dirty="0"/>
              <a:t>Átmérő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AA2F41A-2206-59C7-26B4-1239629421B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/>
          <a:stretch/>
        </p:blipFill>
        <p:spPr>
          <a:xfrm>
            <a:off x="581025" y="2316549"/>
            <a:ext cx="5514975" cy="4118901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4DAFE5C-685D-3FAB-CEEF-61969E61C489}"/>
              </a:ext>
            </a:extLst>
          </p:cNvPr>
          <p:cNvSpPr txBox="1"/>
          <p:nvPr/>
        </p:nvSpPr>
        <p:spPr>
          <a:xfrm>
            <a:off x="715108" y="1194886"/>
            <a:ext cx="108956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 összes csomópontpár közötti legrövidebb utak közül megkeressük a leghosszabbat.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59AD2A-4730-52FF-D701-5F64C6E4DD38}"/>
              </a:ext>
            </a:extLst>
          </p:cNvPr>
          <p:cNvSpPr txBox="1"/>
          <p:nvPr/>
        </p:nvSpPr>
        <p:spPr>
          <a:xfrm>
            <a:off x="6564923" y="2136338"/>
            <a:ext cx="504588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dirty="0">
                <a:latin typeface="Arial" panose="020B0604020202020204" pitchFamily="34" charset="0"/>
                <a:cs typeface="Arial" panose="020B0604020202020204" pitchFamily="34" charset="0"/>
              </a:rPr>
              <a:t>Holme-Kim modell:</a:t>
            </a:r>
            <a:br>
              <a:rPr lang="hu-HU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hu-HU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dirty="0">
                <a:latin typeface="Arial" panose="020B0604020202020204" pitchFamily="34" charset="0"/>
                <a:cs typeface="Arial" panose="020B0604020202020204" pitchFamily="34" charset="0"/>
              </a:rPr>
              <a:t>A több lépés tipikus a lokális közösségekkel rendelkező hálózatokban, ahol a csomópontok klasztereződése miatt kevésbé hatékony a távoli elérés.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813A83C-764A-A132-BAEA-485809DE88DF}"/>
              </a:ext>
            </a:extLst>
          </p:cNvPr>
          <p:cNvSpPr txBox="1"/>
          <p:nvPr/>
        </p:nvSpPr>
        <p:spPr>
          <a:xfrm>
            <a:off x="6564921" y="4218666"/>
            <a:ext cx="504588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u-HU" b="1" dirty="0">
                <a:latin typeface="Arial" panose="020B0604020202020204" pitchFamily="34" charset="0"/>
                <a:cs typeface="Arial" panose="020B0604020202020204" pitchFamily="34" charset="0"/>
              </a:rPr>
              <a:t>Configuration modell</a:t>
            </a:r>
            <a:r>
              <a:rPr lang="hu-HU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endParaRPr lang="hu-HU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hu-HU" dirty="0">
                <a:latin typeface="Arial" panose="020B0604020202020204" pitchFamily="34" charset="0"/>
                <a:cs typeface="Arial" panose="020B0604020202020204" pitchFamily="34" charset="0"/>
              </a:rPr>
              <a:t>A véletlenszerű kapcsolatok biztosítják, hogy a hálózat </a:t>
            </a:r>
            <a:r>
              <a:rPr lang="hu-HU" b="1" dirty="0">
                <a:latin typeface="Arial" panose="020B0604020202020204" pitchFamily="34" charset="0"/>
                <a:cs typeface="Arial" panose="020B0604020202020204" pitchFamily="34" charset="0"/>
              </a:rPr>
              <a:t>"laposabb"</a:t>
            </a:r>
            <a:r>
              <a:rPr lang="hu-HU" dirty="0">
                <a:latin typeface="Arial" panose="020B0604020202020204" pitchFamily="34" charset="0"/>
                <a:cs typeface="Arial" panose="020B0604020202020204" pitchFamily="34" charset="0"/>
              </a:rPr>
              <a:t>, kevesebb lépéssel érhetők el a távoli pontok.</a:t>
            </a:r>
          </a:p>
        </p:txBody>
      </p:sp>
    </p:spTree>
    <p:extLst>
      <p:ext uri="{BB962C8B-B14F-4D97-AF65-F5344CB8AC3E}">
        <p14:creationId xmlns:p14="http://schemas.microsoft.com/office/powerpoint/2010/main" val="5939950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661268-DA49-9258-DFD8-8300EFF4A9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96DB8F1-4215-91B9-2DC1-995E767AF9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442650"/>
          </a:xfrm>
        </p:spPr>
        <p:txBody>
          <a:bodyPr rtlCol="0">
            <a:normAutofit fontScale="90000"/>
          </a:bodyPr>
          <a:lstStyle/>
          <a:p>
            <a:pPr rtl="0"/>
            <a:r>
              <a:rPr lang="hu-HU" dirty="0"/>
              <a:t>Clustering Coefficient vs Degree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738EAA3-BBE2-3D91-B5AF-839314089D9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/>
          <a:stretch/>
        </p:blipFill>
        <p:spPr>
          <a:xfrm>
            <a:off x="581025" y="2316549"/>
            <a:ext cx="5514975" cy="4118901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486CB26-509A-A89B-635F-E78FE9251AB7}"/>
              </a:ext>
            </a:extLst>
          </p:cNvPr>
          <p:cNvSpPr txBox="1"/>
          <p:nvPr/>
        </p:nvSpPr>
        <p:spPr>
          <a:xfrm>
            <a:off x="6564923" y="2136338"/>
            <a:ext cx="504588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dirty="0">
                <a:latin typeface="Arial" panose="020B0604020202020204" pitchFamily="34" charset="0"/>
                <a:cs typeface="Arial" panose="020B0604020202020204" pitchFamily="34" charset="0"/>
              </a:rPr>
              <a:t>Holme-Kim modell:</a:t>
            </a:r>
            <a:br>
              <a:rPr lang="hu-HU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hu-HU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dirty="0">
                <a:latin typeface="Arial" panose="020B0604020202020204" pitchFamily="34" charset="0"/>
                <a:cs typeface="Arial" panose="020B0604020202020204" pitchFamily="34" charset="0"/>
              </a:rPr>
              <a:t>Ahogy nő a fokszám, a klaszterezési együttható </a:t>
            </a:r>
            <a:r>
              <a:rPr lang="hu-HU" b="1" dirty="0">
                <a:latin typeface="Arial" panose="020B0604020202020204" pitchFamily="34" charset="0"/>
                <a:cs typeface="Arial" panose="020B0604020202020204" pitchFamily="34" charset="0"/>
              </a:rPr>
              <a:t>csökken</a:t>
            </a:r>
            <a:r>
              <a:rPr lang="hu-HU" dirty="0">
                <a:latin typeface="Arial" panose="020B0604020202020204" pitchFamily="34" charset="0"/>
                <a:cs typeface="Arial" panose="020B0604020202020204" pitchFamily="34" charset="0"/>
              </a:rPr>
              <a:t>, de marad bizonyos szint felett.</a:t>
            </a:r>
            <a:br>
              <a:rPr lang="hu-HU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hu-HU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hu-HU" dirty="0">
                <a:latin typeface="Arial" panose="020B0604020202020204" pitchFamily="34" charset="0"/>
                <a:cs typeface="Arial" panose="020B0604020202020204" pitchFamily="34" charset="0"/>
              </a:rPr>
              <a:t>A hub-ok kevésbé kapcsolják össze a szomszédaikat.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8AB9BC-A08F-C926-C6F2-5FC288523C2B}"/>
              </a:ext>
            </a:extLst>
          </p:cNvPr>
          <p:cNvSpPr txBox="1"/>
          <p:nvPr/>
        </p:nvSpPr>
        <p:spPr>
          <a:xfrm>
            <a:off x="6564924" y="4546912"/>
            <a:ext cx="5045886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u-HU" b="1" dirty="0">
                <a:latin typeface="Arial" panose="020B0604020202020204" pitchFamily="34" charset="0"/>
                <a:cs typeface="Arial" panose="020B0604020202020204" pitchFamily="34" charset="0"/>
              </a:rPr>
              <a:t>Configuration modell</a:t>
            </a:r>
            <a:r>
              <a:rPr lang="hu-HU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endParaRPr lang="hu-HU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hu-HU" dirty="0">
                <a:latin typeface="Arial" panose="020B0604020202020204" pitchFamily="34" charset="0"/>
                <a:cs typeface="Arial" panose="020B0604020202020204" pitchFamily="34" charset="0"/>
              </a:rPr>
              <a:t>A fokszám növekedésével nagyon gyorsan </a:t>
            </a:r>
            <a:r>
              <a:rPr lang="hu-HU" b="1" dirty="0">
                <a:latin typeface="Arial" panose="020B0604020202020204" pitchFamily="34" charset="0"/>
                <a:cs typeface="Arial" panose="020B0604020202020204" pitchFamily="34" charset="0"/>
              </a:rPr>
              <a:t>0.0-hoz közelítenek</a:t>
            </a:r>
            <a:r>
              <a:rPr lang="hu-HU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endParaRPr lang="hu-HU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hu-HU" b="1" dirty="0">
                <a:latin typeface="Arial" panose="020B0604020202020204" pitchFamily="34" charset="0"/>
                <a:cs typeface="Arial" panose="020B0604020202020204" pitchFamily="34" charset="0"/>
              </a:rPr>
              <a:t>Véletlenszerű természetére</a:t>
            </a:r>
            <a:r>
              <a:rPr lang="hu-HU" dirty="0">
                <a:latin typeface="Arial" panose="020B0604020202020204" pitchFamily="34" charset="0"/>
                <a:cs typeface="Arial" panose="020B0604020202020204" pitchFamily="34" charset="0"/>
              </a:rPr>
              <a:t> utal: a fokszám nem korrelál a klasztereződéssel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329B11-B958-BF05-6B0E-FEF7CCE1ED5A}"/>
              </a:ext>
            </a:extLst>
          </p:cNvPr>
          <p:cNvSpPr txBox="1"/>
          <p:nvPr/>
        </p:nvSpPr>
        <p:spPr>
          <a:xfrm>
            <a:off x="715108" y="1172308"/>
            <a:ext cx="108956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csomópontok klaszterezési együtthatója hogyan függ a fokszámuktól</a:t>
            </a:r>
          </a:p>
        </p:txBody>
      </p:sp>
    </p:spTree>
    <p:extLst>
      <p:ext uri="{BB962C8B-B14F-4D97-AF65-F5344CB8AC3E}">
        <p14:creationId xmlns:p14="http://schemas.microsoft.com/office/powerpoint/2010/main" val="7909485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028B80-00CE-74E9-854B-9C69053C62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E3D6289-90E0-51D9-13BA-807CD75949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442650"/>
          </a:xfrm>
        </p:spPr>
        <p:txBody>
          <a:bodyPr rtlCol="0">
            <a:normAutofit fontScale="90000"/>
          </a:bodyPr>
          <a:lstStyle/>
          <a:p>
            <a:pPr rtl="0"/>
            <a:r>
              <a:rPr lang="hu-HU" dirty="0"/>
              <a:t>Clustering Coefficient vs Degree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72C762C-C416-89AD-9209-293A1E857B4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/>
          <a:stretch/>
        </p:blipFill>
        <p:spPr>
          <a:xfrm>
            <a:off x="581025" y="2316549"/>
            <a:ext cx="5514975" cy="4118901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5F5923F-1D60-3124-9AB7-D3D534C8E557}"/>
              </a:ext>
            </a:extLst>
          </p:cNvPr>
          <p:cNvSpPr txBox="1"/>
          <p:nvPr/>
        </p:nvSpPr>
        <p:spPr>
          <a:xfrm>
            <a:off x="6564923" y="2136338"/>
            <a:ext cx="504588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dirty="0">
                <a:latin typeface="Arial" panose="020B0604020202020204" pitchFamily="34" charset="0"/>
                <a:cs typeface="Arial" panose="020B0604020202020204" pitchFamily="34" charset="0"/>
              </a:rPr>
              <a:t>Holme-Kim modell:</a:t>
            </a:r>
            <a:br>
              <a:rPr lang="hu-HU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hu-HU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dirty="0">
                <a:latin typeface="Arial" panose="020B0604020202020204" pitchFamily="34" charset="0"/>
                <a:cs typeface="Arial" panose="020B0604020202020204" pitchFamily="34" charset="0"/>
              </a:rPr>
              <a:t>A magas fokszámú csomópontok esetében a klaszterezési együttható </a:t>
            </a:r>
            <a:r>
              <a:rPr lang="hu-HU" b="1" dirty="0">
                <a:latin typeface="Arial" panose="020B0604020202020204" pitchFamily="34" charset="0"/>
                <a:cs typeface="Arial" panose="020B0604020202020204" pitchFamily="34" charset="0"/>
              </a:rPr>
              <a:t>szinte állandó marad</a:t>
            </a:r>
            <a:r>
              <a:rPr lang="hu-HU" dirty="0">
                <a:latin typeface="Arial" panose="020B0604020202020204" pitchFamily="34" charset="0"/>
                <a:cs typeface="Arial" panose="020B0604020202020204" pitchFamily="34" charset="0"/>
              </a:rPr>
              <a:t>, de </a:t>
            </a:r>
            <a:r>
              <a:rPr lang="hu-HU" b="1" dirty="0">
                <a:latin typeface="Arial" panose="020B0604020202020204" pitchFamily="34" charset="0"/>
                <a:cs typeface="Arial" panose="020B0604020202020204" pitchFamily="34" charset="0"/>
              </a:rPr>
              <a:t>kis értéken</a:t>
            </a:r>
            <a:r>
              <a:rPr lang="hu-HU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br>
              <a:rPr lang="hu-HU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hu-H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61939F-74C0-A363-3692-7857E85BC29A}"/>
              </a:ext>
            </a:extLst>
          </p:cNvPr>
          <p:cNvSpPr txBox="1"/>
          <p:nvPr/>
        </p:nvSpPr>
        <p:spPr>
          <a:xfrm>
            <a:off x="6564924" y="4546912"/>
            <a:ext cx="504588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u-HU" b="1" dirty="0">
                <a:latin typeface="Arial" panose="020B0604020202020204" pitchFamily="34" charset="0"/>
                <a:cs typeface="Arial" panose="020B0604020202020204" pitchFamily="34" charset="0"/>
              </a:rPr>
              <a:t>Configuration modell</a:t>
            </a:r>
            <a:r>
              <a:rPr lang="hu-HU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endParaRPr lang="hu-HU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hu-HU" dirty="0">
                <a:latin typeface="Arial" panose="020B0604020202020204" pitchFamily="34" charset="0"/>
                <a:cs typeface="Arial" panose="020B0604020202020204" pitchFamily="34" charset="0"/>
              </a:rPr>
              <a:t>A fokszám növekedésével a klaszterezési együttható </a:t>
            </a:r>
            <a:r>
              <a:rPr lang="hu-HU" b="1" dirty="0">
                <a:latin typeface="Arial" panose="020B0604020202020204" pitchFamily="34" charset="0"/>
                <a:cs typeface="Arial" panose="020B0604020202020204" pitchFamily="34" charset="0"/>
              </a:rPr>
              <a:t>gyorsan csökken</a:t>
            </a:r>
            <a:r>
              <a:rPr lang="hu-HU" dirty="0">
                <a:latin typeface="Arial" panose="020B0604020202020204" pitchFamily="34" charset="0"/>
                <a:cs typeface="Arial" panose="020B0604020202020204" pitchFamily="34" charset="0"/>
              </a:rPr>
              <a:t>, és alig van nem nulla érték nagy fokszámnál.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22DDA1-E998-4CD4-B658-F8641B050E2C}"/>
              </a:ext>
            </a:extLst>
          </p:cNvPr>
          <p:cNvSpPr txBox="1"/>
          <p:nvPr/>
        </p:nvSpPr>
        <p:spPr>
          <a:xfrm>
            <a:off x="715108" y="1172308"/>
            <a:ext cx="108956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csomópontok klaszterezési együtthatója hogyan függ a fokszámuktól</a:t>
            </a:r>
          </a:p>
        </p:txBody>
      </p:sp>
    </p:spTree>
    <p:extLst>
      <p:ext uri="{BB962C8B-B14F-4D97-AF65-F5344CB8AC3E}">
        <p14:creationId xmlns:p14="http://schemas.microsoft.com/office/powerpoint/2010/main" val="15420992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hu-HU" dirty="0"/>
              <a:t>Hálozatok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CCA7EA2-21C1-3E49-1D0C-0630C719AB09}"/>
              </a:ext>
            </a:extLst>
          </p:cNvPr>
          <p:cNvSpPr txBox="1"/>
          <p:nvPr/>
        </p:nvSpPr>
        <p:spPr>
          <a:xfrm>
            <a:off x="581194" y="1957754"/>
            <a:ext cx="11029616" cy="6463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hu-HU" dirty="0"/>
              <a:t>Mindkettő a véletlen gráfok modellezéséhez tartoznak, de eltérő módszereket alkalmaznak az élek elosztására és a hálózat szerkezetének meghatározásár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A649E2-1C2B-C213-363C-2B108BB67C33}"/>
              </a:ext>
            </a:extLst>
          </p:cNvPr>
          <p:cNvSpPr txBox="1"/>
          <p:nvPr/>
        </p:nvSpPr>
        <p:spPr>
          <a:xfrm>
            <a:off x="762000" y="2872154"/>
            <a:ext cx="5556738" cy="313932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hu-HU" b="1" dirty="0"/>
              <a:t>Holme-Kim modell</a:t>
            </a:r>
            <a:r>
              <a:rPr lang="hu-HU" dirty="0"/>
              <a:t>:</a:t>
            </a:r>
          </a:p>
          <a:p>
            <a:endParaRPr lang="hu-HU" dirty="0"/>
          </a:p>
          <a:p>
            <a:pPr>
              <a:buFont typeface="Arial" panose="020B0604020202020204" pitchFamily="34" charset="0"/>
              <a:buChar char="•"/>
            </a:pPr>
            <a:r>
              <a:rPr lang="hu-HU" dirty="0"/>
              <a:t> A skálafüggetlen hálózatok modellezéséhez készült, miközben figyelembe veszi a háromszögelési hatást (clustering coefficient).</a:t>
            </a:r>
          </a:p>
          <a:p>
            <a:pPr>
              <a:buFont typeface="Arial" panose="020B0604020202020204" pitchFamily="34" charset="0"/>
              <a:buChar char="•"/>
            </a:pPr>
            <a:endParaRPr lang="hu-HU" dirty="0"/>
          </a:p>
          <a:p>
            <a:pPr>
              <a:buFont typeface="Arial" panose="020B0604020202020204" pitchFamily="34" charset="0"/>
              <a:buChar char="•"/>
            </a:pPr>
            <a:r>
              <a:rPr lang="hu-HU" dirty="0"/>
              <a:t> Célja olyan hálózat létrehozása, amely hasonlít a valós hálózatok skálafüggetlen tulajdonságaira (power-law fokszám-eloszlás) és magas háromszögelési együtthatóra.</a:t>
            </a:r>
          </a:p>
          <a:p>
            <a:endParaRPr lang="hu-HU" dirty="0"/>
          </a:p>
          <a:p>
            <a:endParaRPr lang="hu-HU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F49BE33-D0C0-066A-385C-B0348ECA03AC}"/>
              </a:ext>
            </a:extLst>
          </p:cNvPr>
          <p:cNvSpPr txBox="1"/>
          <p:nvPr/>
        </p:nvSpPr>
        <p:spPr>
          <a:xfrm>
            <a:off x="6963508" y="2872154"/>
            <a:ext cx="4406857" cy="3139321"/>
          </a:xfrm>
          <a:prstGeom prst="rect">
            <a:avLst/>
          </a:prstGeom>
          <a:solidFill>
            <a:srgbClr val="B64C2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hu-HU" b="1" dirty="0"/>
              <a:t>Configuration modell</a:t>
            </a:r>
            <a:r>
              <a:rPr lang="hu-HU" dirty="0"/>
              <a:t>:</a:t>
            </a:r>
          </a:p>
          <a:p>
            <a:endParaRPr lang="hu-HU" dirty="0"/>
          </a:p>
          <a:p>
            <a:pPr>
              <a:buFont typeface="Arial" panose="020B0604020202020204" pitchFamily="34" charset="0"/>
              <a:buChar char="•"/>
            </a:pPr>
            <a:r>
              <a:rPr lang="hu-HU" dirty="0"/>
              <a:t> Ez a modell adott fokszám-eloszlással rendelkező hálózat generálására szolgál.</a:t>
            </a:r>
          </a:p>
          <a:p>
            <a:pPr>
              <a:buFont typeface="Arial" panose="020B0604020202020204" pitchFamily="34" charset="0"/>
              <a:buChar char="•"/>
            </a:pPr>
            <a:endParaRPr lang="hu-HU" dirty="0"/>
          </a:p>
          <a:p>
            <a:pPr>
              <a:buFont typeface="Arial" panose="020B0604020202020204" pitchFamily="34" charset="0"/>
              <a:buChar char="•"/>
            </a:pPr>
            <a:r>
              <a:rPr lang="hu-HU" dirty="0"/>
              <a:t> Különösen hasznos olyan hálózatok szimulálására, amelyek esetében az élek véletlenszerűen helyezkednek el, miközben a csomópontok fokszám-eloszlása meg van határozva.</a:t>
            </a:r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4976075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8FD1B5-166D-FAEE-205C-44D6C41C32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82ED93A-D657-63E6-89A8-FCCF4B72D7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442650"/>
          </a:xfrm>
        </p:spPr>
        <p:txBody>
          <a:bodyPr rtlCol="0">
            <a:normAutofit fontScale="90000"/>
          </a:bodyPr>
          <a:lstStyle/>
          <a:p>
            <a:pPr rtl="0"/>
            <a:r>
              <a:rPr lang="hu-HU" dirty="0"/>
              <a:t>Aszorttívás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F3CA8FF-1A29-806C-788D-499FF44E56E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/>
          <a:stretch/>
        </p:blipFill>
        <p:spPr>
          <a:xfrm>
            <a:off x="581025" y="2316549"/>
            <a:ext cx="5514975" cy="4118901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4843120-5574-2C9F-64BC-31C98A49484B}"/>
              </a:ext>
            </a:extLst>
          </p:cNvPr>
          <p:cNvSpPr txBox="1"/>
          <p:nvPr/>
        </p:nvSpPr>
        <p:spPr>
          <a:xfrm>
            <a:off x="715108" y="1199844"/>
            <a:ext cx="108956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Hálózat csúcsai (pontjai) mennyire hajlamosak hasonló fokszámú csúcsokkal kapcsolódn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F35580-7B7A-7E8E-3D0E-F9006FD9FA13}"/>
              </a:ext>
            </a:extLst>
          </p:cNvPr>
          <p:cNvSpPr txBox="1"/>
          <p:nvPr/>
        </p:nvSpPr>
        <p:spPr>
          <a:xfrm>
            <a:off x="6870232" y="3109518"/>
            <a:ext cx="47405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Ez azt jelenti, hogy mindkét hálózat disszortatív, de a Konfigurációs modell kevésbé erősen mutatja ezt a tendenciát, inkább véletlenszerű mint a Holme-Kim modell.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B7B4D0-FC0D-670F-DA47-AD7FA3B74829}"/>
              </a:ext>
            </a:extLst>
          </p:cNvPr>
          <p:cNvSpPr txBox="1"/>
          <p:nvPr/>
        </p:nvSpPr>
        <p:spPr>
          <a:xfrm>
            <a:off x="6870233" y="2168769"/>
            <a:ext cx="47405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dirty="0"/>
              <a:t>Negatív érték</a:t>
            </a:r>
            <a:r>
              <a:rPr lang="hu-HU" dirty="0"/>
              <a:t>: A magas fokszámú csúcsok inkább alacsony fokszámú csúcsokkal kapcsolódnak.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BDFA9AD-A8C9-59FB-5D93-3F2B824DAD62}"/>
              </a:ext>
            </a:extLst>
          </p:cNvPr>
          <p:cNvSpPr txBox="1"/>
          <p:nvPr/>
        </p:nvSpPr>
        <p:spPr>
          <a:xfrm>
            <a:off x="6963508" y="4586846"/>
            <a:ext cx="480646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dirty="0"/>
              <a:t>Technikai hálózatok (pl. Internet)</a:t>
            </a:r>
            <a:r>
              <a:rPr lang="hu-HU" dirty="0"/>
              <a:t>: Disszortatívak.</a:t>
            </a:r>
            <a:br>
              <a:rPr lang="hu-HU" dirty="0"/>
            </a:br>
            <a:r>
              <a:rPr lang="hu-HU" b="1" dirty="0"/>
              <a:t>Biológiai hálózatok</a:t>
            </a:r>
            <a:r>
              <a:rPr lang="hu-HU" dirty="0"/>
              <a:t>: Gyakran disszortatívak, mivel a fontos csomópontok (pl. proteinek) kevésbé fontosakkal kapcsolódnak.</a:t>
            </a:r>
          </a:p>
        </p:txBody>
      </p:sp>
    </p:spTree>
    <p:extLst>
      <p:ext uri="{BB962C8B-B14F-4D97-AF65-F5344CB8AC3E}">
        <p14:creationId xmlns:p14="http://schemas.microsoft.com/office/powerpoint/2010/main" val="42201064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363200-2BB6-5E3B-7FB6-D8E7154687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9CE43B2-92A3-1BCA-7AE2-6437ABF371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442650"/>
          </a:xfrm>
        </p:spPr>
        <p:txBody>
          <a:bodyPr rtlCol="0">
            <a:normAutofit fontScale="90000"/>
          </a:bodyPr>
          <a:lstStyle/>
          <a:p>
            <a:pPr rtl="0"/>
            <a:r>
              <a:rPr lang="en-US" dirty="0"/>
              <a:t>Average Neighbor Degree (KNN) vs Degree</a:t>
            </a:r>
            <a:endParaRPr lang="hu-HU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2703584-E4DD-7A65-47F6-82C889F90C9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/>
          <a:stretch/>
        </p:blipFill>
        <p:spPr>
          <a:xfrm>
            <a:off x="581025" y="2281380"/>
            <a:ext cx="5514975" cy="4118901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B3809E2-4BEB-B158-F4C2-9FAA8EC1812B}"/>
              </a:ext>
            </a:extLst>
          </p:cNvPr>
          <p:cNvSpPr txBox="1"/>
          <p:nvPr/>
        </p:nvSpPr>
        <p:spPr>
          <a:xfrm>
            <a:off x="6564923" y="2136338"/>
            <a:ext cx="504588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dirty="0">
                <a:latin typeface="Arial" panose="020B0604020202020204" pitchFamily="34" charset="0"/>
                <a:cs typeface="Arial" panose="020B0604020202020204" pitchFamily="34" charset="0"/>
              </a:rPr>
              <a:t>Holme-Kim modell:</a:t>
            </a:r>
            <a:br>
              <a:rPr lang="hu-HU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hu-HU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dirty="0"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  <a:r>
              <a:rPr lang="hu-HU" dirty="0"/>
              <a:t>is fokszámú csomópontok szomszédai általában </a:t>
            </a:r>
            <a:r>
              <a:rPr lang="hu-HU" b="1" dirty="0"/>
              <a:t>magasabb fokszámúak </a:t>
            </a:r>
            <a:r>
              <a:rPr lang="hu-HU" dirty="0"/>
              <a:t> </a:t>
            </a:r>
          </a:p>
          <a:p>
            <a:r>
              <a:rPr lang="hu-HU" dirty="0"/>
              <a:t>Nagy fokszámú csomópontok esetén a KNN érték </a:t>
            </a:r>
            <a:r>
              <a:rPr lang="hu-HU" b="1" dirty="0"/>
              <a:t>alacsonyabb</a:t>
            </a:r>
            <a:r>
              <a:rPr lang="hu-HU" dirty="0"/>
              <a:t>, ami </a:t>
            </a:r>
            <a:r>
              <a:rPr lang="hu-HU" b="1" dirty="0"/>
              <a:t>disszortatív hálózat</a:t>
            </a:r>
            <a:r>
              <a:rPr lang="hu-HU" dirty="0"/>
              <a:t> jellegére utal.</a:t>
            </a:r>
            <a:br>
              <a:rPr lang="hu-HU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hu-H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C4DF33-06BC-2C9A-FB05-148CC1BF6A44}"/>
              </a:ext>
            </a:extLst>
          </p:cNvPr>
          <p:cNvSpPr txBox="1"/>
          <p:nvPr/>
        </p:nvSpPr>
        <p:spPr>
          <a:xfrm>
            <a:off x="6564924" y="4546912"/>
            <a:ext cx="504588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u-HU" b="1" dirty="0">
                <a:latin typeface="Arial" panose="020B0604020202020204" pitchFamily="34" charset="0"/>
                <a:cs typeface="Arial" panose="020B0604020202020204" pitchFamily="34" charset="0"/>
              </a:rPr>
              <a:t>Configuration modell</a:t>
            </a:r>
            <a:r>
              <a:rPr lang="hu-HU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endParaRPr lang="hu-HU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hu-HU" dirty="0"/>
              <a:t>A szomszédok fokszáma kevésbé mutat erős korrelációt a csomópont fokszámával.</a:t>
            </a:r>
            <a:r>
              <a:rPr lang="hu-HU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endParaRPr lang="hu-HU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hu-HU" dirty="0"/>
              <a:t>Alátámasztja a </a:t>
            </a:r>
            <a:r>
              <a:rPr lang="hu-HU" b="1" dirty="0"/>
              <a:t>véletlenszerű hálózat</a:t>
            </a:r>
            <a:r>
              <a:rPr lang="hu-HU" dirty="0"/>
              <a:t> struktúrájá</a:t>
            </a:r>
            <a:endParaRPr lang="hu-H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8FF46F-8AA8-B74C-6D89-66A950AAD274}"/>
              </a:ext>
            </a:extLst>
          </p:cNvPr>
          <p:cNvSpPr txBox="1"/>
          <p:nvPr/>
        </p:nvSpPr>
        <p:spPr>
          <a:xfrm>
            <a:off x="715108" y="1172308"/>
            <a:ext cx="108956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Ez segít feltérképezni a hálózat </a:t>
            </a:r>
            <a:r>
              <a:rPr lang="hu-HU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asszortatív vagy disszortatív viselkedését</a:t>
            </a:r>
            <a:r>
              <a:rPr lang="hu-HU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br>
              <a:rPr lang="hu-HU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Egy csomópont szomszédainak fokszámait átlagolva kapjuk meg.</a:t>
            </a:r>
          </a:p>
        </p:txBody>
      </p:sp>
    </p:spTree>
    <p:extLst>
      <p:ext uri="{BB962C8B-B14F-4D97-AF65-F5344CB8AC3E}">
        <p14:creationId xmlns:p14="http://schemas.microsoft.com/office/powerpoint/2010/main" val="21946528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8A718D-BE71-2CE3-FC32-5483BE2459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AC162FE-F7B4-86F3-832F-FAC58316DE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442650"/>
          </a:xfrm>
        </p:spPr>
        <p:txBody>
          <a:bodyPr rtlCol="0">
            <a:normAutofit fontScale="90000"/>
          </a:bodyPr>
          <a:lstStyle/>
          <a:p>
            <a:pPr rtl="0"/>
            <a:r>
              <a:rPr lang="en-US" dirty="0"/>
              <a:t>Average Neighbor Degree (KNN) vs Degree</a:t>
            </a:r>
            <a:endParaRPr lang="hu-HU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3C49137-04B8-A65D-8335-BDEAAF32896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/>
          <a:stretch/>
        </p:blipFill>
        <p:spPr>
          <a:xfrm>
            <a:off x="581190" y="2182337"/>
            <a:ext cx="5514975" cy="4118901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88404F6-B74D-1EA0-4CBA-D1F3AAF036B2}"/>
              </a:ext>
            </a:extLst>
          </p:cNvPr>
          <p:cNvSpPr txBox="1"/>
          <p:nvPr/>
        </p:nvSpPr>
        <p:spPr>
          <a:xfrm>
            <a:off x="6564923" y="2136338"/>
            <a:ext cx="504588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dirty="0">
                <a:latin typeface="Arial" panose="020B0604020202020204" pitchFamily="34" charset="0"/>
                <a:cs typeface="Arial" panose="020B0604020202020204" pitchFamily="34" charset="0"/>
              </a:rPr>
              <a:t>Holme-Kim modell:</a:t>
            </a:r>
            <a:br>
              <a:rPr lang="hu-HU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hu-HU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dirty="0"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  <a:r>
              <a:rPr lang="hu-HU" dirty="0"/>
              <a:t>is fokszámú csomópontok szomszédai általában </a:t>
            </a:r>
            <a:r>
              <a:rPr lang="hu-HU" b="1" dirty="0"/>
              <a:t>magasabb fokszámúak </a:t>
            </a:r>
            <a:r>
              <a:rPr lang="hu-HU" dirty="0"/>
              <a:t> </a:t>
            </a:r>
          </a:p>
          <a:p>
            <a:r>
              <a:rPr lang="hu-HU" dirty="0"/>
              <a:t>Nagy fokszámú csomópontok esetén a KNN érték </a:t>
            </a:r>
            <a:r>
              <a:rPr lang="hu-HU" b="1" dirty="0"/>
              <a:t>alacsonyabb</a:t>
            </a:r>
            <a:r>
              <a:rPr lang="hu-HU" dirty="0"/>
              <a:t>, ami </a:t>
            </a:r>
            <a:r>
              <a:rPr lang="hu-HU" b="1" dirty="0"/>
              <a:t>disszortatív hálózat</a:t>
            </a:r>
            <a:r>
              <a:rPr lang="hu-HU" dirty="0"/>
              <a:t> jellegére utal.</a:t>
            </a:r>
            <a:br>
              <a:rPr lang="hu-HU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hu-H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FFD05B6-3597-0F30-4E87-067532A99E84}"/>
              </a:ext>
            </a:extLst>
          </p:cNvPr>
          <p:cNvSpPr txBox="1"/>
          <p:nvPr/>
        </p:nvSpPr>
        <p:spPr>
          <a:xfrm>
            <a:off x="6564924" y="4546912"/>
            <a:ext cx="504588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u-HU" b="1" dirty="0">
                <a:latin typeface="Arial" panose="020B0604020202020204" pitchFamily="34" charset="0"/>
                <a:cs typeface="Arial" panose="020B0604020202020204" pitchFamily="34" charset="0"/>
              </a:rPr>
              <a:t>Configuration modell</a:t>
            </a:r>
            <a:r>
              <a:rPr lang="hu-HU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endParaRPr lang="hu-HU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hu-HU" dirty="0"/>
              <a:t>A szomszédok fokszáma kevésbé mutat erős korrelációt a csomópont fokszámával.</a:t>
            </a:r>
            <a:endParaRPr lang="hu-HU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hu-HU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hu-HU" dirty="0"/>
              <a:t>Alátámasztja a </a:t>
            </a:r>
            <a:r>
              <a:rPr lang="hu-HU" b="1" dirty="0"/>
              <a:t>véletlenszerű hálózat</a:t>
            </a:r>
            <a:r>
              <a:rPr lang="hu-HU" dirty="0"/>
              <a:t> struktúrájá</a:t>
            </a:r>
            <a:endParaRPr lang="hu-H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E76820F-8608-DD90-6766-191CFB91DC8E}"/>
              </a:ext>
            </a:extLst>
          </p:cNvPr>
          <p:cNvSpPr txBox="1"/>
          <p:nvPr/>
        </p:nvSpPr>
        <p:spPr>
          <a:xfrm>
            <a:off x="715108" y="1172308"/>
            <a:ext cx="108956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Ez segít feltérképezni a hálózat </a:t>
            </a:r>
            <a:r>
              <a:rPr lang="hu-HU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asszortatív vagy disszortatív viselkedését</a:t>
            </a:r>
            <a:r>
              <a:rPr lang="hu-HU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br>
              <a:rPr lang="hu-HU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Egy csomópont szomszédainak fokszámait átlagolva kapjuk meg.</a:t>
            </a:r>
          </a:p>
        </p:txBody>
      </p:sp>
    </p:spTree>
    <p:extLst>
      <p:ext uri="{BB962C8B-B14F-4D97-AF65-F5344CB8AC3E}">
        <p14:creationId xmlns:p14="http://schemas.microsoft.com/office/powerpoint/2010/main" val="9922399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6E5CBD-1A72-69B3-B2D0-3ED49FA25A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7435A07-FA69-3497-A6D7-07B3731730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442650"/>
          </a:xfrm>
        </p:spPr>
        <p:txBody>
          <a:bodyPr rtlCol="0">
            <a:normAutofit fontScale="90000"/>
          </a:bodyPr>
          <a:lstStyle/>
          <a:p>
            <a:pPr rtl="0"/>
            <a:r>
              <a:rPr lang="hu-HU" dirty="0"/>
              <a:t>átlagos útvonalhossz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CDE78D7-4977-82F0-B36B-193D95CDB2F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/>
          <a:stretch/>
        </p:blipFill>
        <p:spPr>
          <a:xfrm>
            <a:off x="581192" y="1940180"/>
            <a:ext cx="11029615" cy="4466695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3E8E103-8D7B-BEB8-3C0F-39FF461CE542}"/>
              </a:ext>
            </a:extLst>
          </p:cNvPr>
          <p:cNvSpPr txBox="1"/>
          <p:nvPr/>
        </p:nvSpPr>
        <p:spPr>
          <a:xfrm>
            <a:off x="679938" y="1172308"/>
            <a:ext cx="1082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10000 csomópont</a:t>
            </a:r>
          </a:p>
        </p:txBody>
      </p:sp>
    </p:spTree>
    <p:extLst>
      <p:ext uri="{BB962C8B-B14F-4D97-AF65-F5344CB8AC3E}">
        <p14:creationId xmlns:p14="http://schemas.microsoft.com/office/powerpoint/2010/main" val="37580358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0E5838-8F77-1BCF-5AB8-67BE35C40C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8CEFC84-B42F-2271-2DC9-47B21B5222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442650"/>
          </a:xfrm>
        </p:spPr>
        <p:txBody>
          <a:bodyPr rtlCol="0">
            <a:normAutofit fontScale="90000"/>
          </a:bodyPr>
          <a:lstStyle/>
          <a:p>
            <a:pPr rtl="0"/>
            <a:r>
              <a:rPr lang="hu-HU" dirty="0"/>
              <a:t>Életbeli Alkalmazásai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6F0E17-6418-A5AE-2CE5-44CEE637F2AE}"/>
              </a:ext>
            </a:extLst>
          </p:cNvPr>
          <p:cNvSpPr txBox="1"/>
          <p:nvPr/>
        </p:nvSpPr>
        <p:spPr>
          <a:xfrm>
            <a:off x="715108" y="1172308"/>
            <a:ext cx="108956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Holme-Kim</a:t>
            </a:r>
          </a:p>
        </p:txBody>
      </p:sp>
      <p:pic>
        <p:nvPicPr>
          <p:cNvPr id="1028" name="Picture 4" descr="Social Media for Lawyers: A Complete Guide [2022 Updated]">
            <a:extLst>
              <a:ext uri="{FF2B5EF4-FFF2-40B4-BE49-F238E27FC236}">
                <a16:creationId xmlns:a16="http://schemas.microsoft.com/office/drawing/2014/main" id="{01CD8015-0E5D-E767-1B4A-EC4D950964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8999" y="2107311"/>
            <a:ext cx="2194649" cy="1231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A napi egymillió új STI eset és a szájbetegségek terjedése nyugtalanító ...">
            <a:extLst>
              <a:ext uri="{FF2B5EF4-FFF2-40B4-BE49-F238E27FC236}">
                <a16:creationId xmlns:a16="http://schemas.microsoft.com/office/drawing/2014/main" id="{71A68475-5BAE-C59D-2A54-B0E2547804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7875" y="2199473"/>
            <a:ext cx="2406777" cy="1716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7" name="Picture 13" descr="Digitális oktatás | MédiaKlikk">
            <a:extLst>
              <a:ext uri="{FF2B5EF4-FFF2-40B4-BE49-F238E27FC236}">
                <a16:creationId xmlns:a16="http://schemas.microsoft.com/office/drawing/2014/main" id="{3284DB74-E812-F924-D7B4-0010445E76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0887" y="4446176"/>
            <a:ext cx="3025521" cy="2017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039" name="TextBox 18">
            <a:extLst>
              <a:ext uri="{FF2B5EF4-FFF2-40B4-BE49-F238E27FC236}">
                <a16:creationId xmlns:a16="http://schemas.microsoft.com/office/drawing/2014/main" id="{CE6A8E4E-7A07-5A13-620F-46101C1A553D}"/>
              </a:ext>
            </a:extLst>
          </p:cNvPr>
          <p:cNvGraphicFramePr/>
          <p:nvPr/>
        </p:nvGraphicFramePr>
        <p:xfrm>
          <a:off x="581193" y="2261289"/>
          <a:ext cx="5143579" cy="35394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31054214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FB0A73-1923-6B30-93C8-4BB44DBF34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13A25E5-9185-F33B-575E-12EED8C92A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442650"/>
          </a:xfrm>
        </p:spPr>
        <p:txBody>
          <a:bodyPr rtlCol="0">
            <a:normAutofit fontScale="90000"/>
          </a:bodyPr>
          <a:lstStyle/>
          <a:p>
            <a:pPr rtl="0"/>
            <a:r>
              <a:rPr lang="hu-HU" dirty="0"/>
              <a:t>Életbeli Alkalmazásai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958986-696F-0A66-2200-C10CB81A71B5}"/>
              </a:ext>
            </a:extLst>
          </p:cNvPr>
          <p:cNvSpPr txBox="1"/>
          <p:nvPr/>
        </p:nvSpPr>
        <p:spPr>
          <a:xfrm>
            <a:off x="715108" y="1172308"/>
            <a:ext cx="108956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Configuration</a:t>
            </a:r>
          </a:p>
        </p:txBody>
      </p:sp>
      <p:pic>
        <p:nvPicPr>
          <p:cNvPr id="2053" name="Picture 5" descr="Instagram est devenu inopérant sur plusieurs modèles d'iPhone ; la ...">
            <a:extLst>
              <a:ext uri="{FF2B5EF4-FFF2-40B4-BE49-F238E27FC236}">
                <a16:creationId xmlns:a16="http://schemas.microsoft.com/office/drawing/2014/main" id="{6545F789-F478-5F46-D6D0-0AFA4A0D20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151" y="2089023"/>
            <a:ext cx="2387779" cy="1339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7" name="Picture 9" descr="Internet, link, website icon - Download on Iconfinder">
            <a:extLst>
              <a:ext uri="{FF2B5EF4-FFF2-40B4-BE49-F238E27FC236}">
                <a16:creationId xmlns:a16="http://schemas.microsoft.com/office/drawing/2014/main" id="{4FCF894C-7785-0D5A-9201-1F8C316594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7426" y="2552319"/>
            <a:ext cx="1029081" cy="1029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9" name="Picture 11" descr="Biológia 10. - IX. Életközösségek - 36. Ökológiai rendszerek">
            <a:extLst>
              <a:ext uri="{FF2B5EF4-FFF2-40B4-BE49-F238E27FC236}">
                <a16:creationId xmlns:a16="http://schemas.microsoft.com/office/drawing/2014/main" id="{9E8976CC-ED44-0F5C-627C-4BD26042C5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678" y="3839558"/>
            <a:ext cx="1855103" cy="1339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utoShape 13" descr="Tovább bővült a Nemzeti Távközlési Gerinchálózat * mínuszos.hu">
            <a:extLst>
              <a:ext uri="{FF2B5EF4-FFF2-40B4-BE49-F238E27FC236}">
                <a16:creationId xmlns:a16="http://schemas.microsoft.com/office/drawing/2014/main" id="{3ACD8A05-52D6-9B79-A501-A9E16E3E191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u-HU"/>
          </a:p>
        </p:txBody>
      </p:sp>
      <p:pic>
        <p:nvPicPr>
          <p:cNvPr id="2065" name="Picture 17" descr="Távközlési hálózatok és infrastruktúra tesztelése - KnowHow">
            <a:extLst>
              <a:ext uri="{FF2B5EF4-FFF2-40B4-BE49-F238E27FC236}">
                <a16:creationId xmlns:a16="http://schemas.microsoft.com/office/drawing/2014/main" id="{6E4E09AE-86E4-17F7-DCC9-D4F94823DE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3144" y="4904642"/>
            <a:ext cx="2298168" cy="1223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067" name="TextBox 5">
            <a:extLst>
              <a:ext uri="{FF2B5EF4-FFF2-40B4-BE49-F238E27FC236}">
                <a16:creationId xmlns:a16="http://schemas.microsoft.com/office/drawing/2014/main" id="{8D47715C-CEAE-3F45-B260-89A678F7A72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76715253"/>
              </p:ext>
            </p:extLst>
          </p:nvPr>
        </p:nvGraphicFramePr>
        <p:xfrm>
          <a:off x="4209834" y="1356974"/>
          <a:ext cx="8518614" cy="58293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1633290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28D511D2-9CF1-40DE-BB88-A5A48A0E8A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Kép 4" descr="Abstract background of blue mesh and nodes">
            <a:extLst>
              <a:ext uri="{FF2B5EF4-FFF2-40B4-BE49-F238E27FC236}">
                <a16:creationId xmlns:a16="http://schemas.microsoft.com/office/drawing/2014/main" id="{A21EA617-6D48-425F-97A8-7FEC82C8F40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9091" b="909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40ADCA80-A0B1-4379-94EC-0A1A73BE1E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8" y="457200"/>
            <a:ext cx="3703320" cy="5935132"/>
            <a:chOff x="438068" y="457200"/>
            <a:chExt cx="3703320" cy="5935132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EB4D79C-3A0E-4CB5-9A3D-BB816FD52C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618067"/>
              <a:ext cx="3702134" cy="5774265"/>
            </a:xfrm>
            <a:prstGeom prst="rect">
              <a:avLst/>
            </a:prstGeom>
            <a:solidFill>
              <a:schemeClr val="accent1">
                <a:alpha val="97000"/>
              </a:scheme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hu-HU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3839C3D0-536E-4C48-A1C1-D9B718A843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hu-HU"/>
            </a:p>
          </p:txBody>
        </p:sp>
      </p:grpSp>
      <p:sp>
        <p:nvSpPr>
          <p:cNvPr id="2" name="Cím 1">
            <a:extLst>
              <a:ext uri="{FF2B5EF4-FFF2-40B4-BE49-F238E27FC236}">
                <a16:creationId xmlns:a16="http://schemas.microsoft.com/office/drawing/2014/main" id="{0F87E73C-2B1A-4602-BFBE-CFE1E55D9B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4200" y="2142067"/>
            <a:ext cx="3412067" cy="2971801"/>
          </a:xfrm>
        </p:spPr>
        <p:txBody>
          <a:bodyPr rtlCol="0">
            <a:normAutofit/>
          </a:bodyPr>
          <a:lstStyle/>
          <a:p>
            <a:pPr rtl="0"/>
            <a:r>
              <a:rPr lang="hu-HU" dirty="0">
                <a:solidFill>
                  <a:schemeClr val="bg1"/>
                </a:solidFill>
              </a:rPr>
              <a:t>Köszönöm a Figyelmet!</a:t>
            </a:r>
          </a:p>
        </p:txBody>
      </p:sp>
    </p:spTree>
    <p:extLst>
      <p:ext uri="{BB962C8B-B14F-4D97-AF65-F5344CB8AC3E}">
        <p14:creationId xmlns:p14="http://schemas.microsoft.com/office/powerpoint/2010/main" val="3501347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E8B81D-D0B1-15F0-D817-3F6715730A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0E5F842-F1FE-EEC9-7E28-1FD185EC11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442650"/>
          </a:xfrm>
        </p:spPr>
        <p:txBody>
          <a:bodyPr rtlCol="0">
            <a:normAutofit fontScale="90000"/>
          </a:bodyPr>
          <a:lstStyle/>
          <a:p>
            <a:pPr rtl="0"/>
            <a:r>
              <a:rPr lang="hu-HU" dirty="0"/>
              <a:t>Hálozatok Generálása</a:t>
            </a:r>
          </a:p>
        </p:txBody>
      </p:sp>
      <p:pic>
        <p:nvPicPr>
          <p:cNvPr id="4" name="Content Placeholder 3" descr="A blue and grey sphere with dots and lines&#10;&#10;Description automatically generated">
            <a:extLst>
              <a:ext uri="{FF2B5EF4-FFF2-40B4-BE49-F238E27FC236}">
                <a16:creationId xmlns:a16="http://schemas.microsoft.com/office/drawing/2014/main" id="{EBCFC3FC-9C50-C769-F175-C463F8362C3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404464" y="2227263"/>
            <a:ext cx="3776022" cy="3633787"/>
          </a:xfrm>
        </p:spPr>
      </p:pic>
      <p:pic>
        <p:nvPicPr>
          <p:cNvPr id="7" name="Picture 6" descr="A close-up of a sphere&#10;&#10;Description automatically generated">
            <a:extLst>
              <a:ext uri="{FF2B5EF4-FFF2-40B4-BE49-F238E27FC236}">
                <a16:creationId xmlns:a16="http://schemas.microsoft.com/office/drawing/2014/main" id="{6E7AD0EF-7756-CDD4-896F-5B7C166C38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1512" y="2227263"/>
            <a:ext cx="3776023" cy="3648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0366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AD196EF-804A-D48F-1DD6-A68A44985B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A078A52F-85EA-4C0B-962B-D9D9DD4DD7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u-HU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919797D5-5700-4683-B30A-5B4D56CB8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u-HU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856A7B9-9801-42EC-A4C9-7E22A56EF5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u-HU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8D10092-A860-4EFB-963F-A14DA36488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u-HU"/>
          </a:p>
        </p:txBody>
      </p:sp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C5CB481D-E6B5-4DA2-9178-6DE77AB5C9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60984B29-3C36-B0A9-481E-B3CF580B50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2724" y="702156"/>
            <a:ext cx="7225075" cy="10138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>
                <a:solidFill>
                  <a:schemeClr val="accent1"/>
                </a:solidFill>
              </a:rPr>
              <a:t>Hálozatok Generálása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6277250E-AC94-4AE1-B264-401790964E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7EEC8A17-C370-4333-8546-E2AEDB9CE0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hu-HU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969D8784-71D8-4FB0-887B-FB5192AFFE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hu-HU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08FF2EEA-3DC8-41E5-8A32-96F598118D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hu-HU"/>
            </a:p>
          </p:txBody>
        </p:sp>
      </p:grp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58576E8-0423-E0E7-E2D9-DD06B6D6314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 l="17161" r="17161"/>
          <a:stretch/>
        </p:blipFill>
        <p:spPr>
          <a:xfrm>
            <a:off x="448732" y="600075"/>
            <a:ext cx="3683001" cy="57753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0A83C11-AA4C-5EDC-EC35-CD1182EBE92F}"/>
              </a:ext>
            </a:extLst>
          </p:cNvPr>
          <p:cNvSpPr txBox="1"/>
          <p:nvPr/>
        </p:nvSpPr>
        <p:spPr>
          <a:xfrm>
            <a:off x="4382726" y="1896533"/>
            <a:ext cx="7225074" cy="39622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hu-HU" sz="1500" b="1" dirty="0">
                <a:solidFill>
                  <a:schemeClr val="tx2"/>
                </a:solidFill>
              </a:rPr>
              <a:t> </a:t>
            </a:r>
            <a:r>
              <a:rPr lang="en-US" sz="1500" b="1" dirty="0" err="1">
                <a:solidFill>
                  <a:schemeClr val="tx2"/>
                </a:solidFill>
              </a:rPr>
              <a:t>Hatás</a:t>
            </a:r>
            <a:endParaRPr lang="hu-HU" sz="1500" b="1" dirty="0">
              <a:solidFill>
                <a:schemeClr val="tx2"/>
              </a:solidFill>
            </a:endParaRPr>
          </a:p>
          <a:p>
            <a:pPr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</a:pPr>
            <a:r>
              <a:rPr lang="en-US" sz="1500" dirty="0" err="1">
                <a:solidFill>
                  <a:schemeClr val="tx2"/>
                </a:solidFill>
              </a:rPr>
              <a:t>Magasabb</a:t>
            </a:r>
            <a:r>
              <a:rPr lang="en-US" sz="1500" dirty="0">
                <a:solidFill>
                  <a:schemeClr val="tx2"/>
                </a:solidFill>
              </a:rPr>
              <a:t> </a:t>
            </a:r>
            <a:r>
              <a:rPr lang="en-US" sz="1500" dirty="0" err="1">
                <a:solidFill>
                  <a:schemeClr val="tx2"/>
                </a:solidFill>
              </a:rPr>
              <a:t>klaszterezési</a:t>
            </a:r>
            <a:r>
              <a:rPr lang="en-US" sz="1500" dirty="0">
                <a:solidFill>
                  <a:schemeClr val="tx2"/>
                </a:solidFill>
              </a:rPr>
              <a:t> </a:t>
            </a:r>
            <a:r>
              <a:rPr lang="en-US" sz="1500" dirty="0" err="1">
                <a:solidFill>
                  <a:schemeClr val="tx2"/>
                </a:solidFill>
              </a:rPr>
              <a:t>együttható</a:t>
            </a:r>
            <a:r>
              <a:rPr lang="en-US" sz="1500" dirty="0">
                <a:solidFill>
                  <a:schemeClr val="tx2"/>
                </a:solidFill>
              </a:rPr>
              <a:t>.  A </a:t>
            </a:r>
            <a:r>
              <a:rPr lang="en-US" sz="1500" dirty="0" err="1">
                <a:solidFill>
                  <a:schemeClr val="tx2"/>
                </a:solidFill>
              </a:rPr>
              <a:t>háromszögképződés</a:t>
            </a:r>
            <a:r>
              <a:rPr lang="en-US" sz="1500" dirty="0">
                <a:solidFill>
                  <a:schemeClr val="tx2"/>
                </a:solidFill>
              </a:rPr>
              <a:t> </a:t>
            </a:r>
            <a:r>
              <a:rPr lang="en-US" sz="1500" dirty="0" err="1">
                <a:solidFill>
                  <a:schemeClr val="tx2"/>
                </a:solidFill>
              </a:rPr>
              <a:t>valószínűsége</a:t>
            </a:r>
            <a:r>
              <a:rPr lang="en-US" sz="1500" dirty="0">
                <a:solidFill>
                  <a:schemeClr val="tx2"/>
                </a:solidFill>
              </a:rPr>
              <a:t> </a:t>
            </a:r>
            <a:r>
              <a:rPr lang="en-US" sz="1500" dirty="0" err="1">
                <a:solidFill>
                  <a:schemeClr val="tx2"/>
                </a:solidFill>
              </a:rPr>
              <a:t>növeli</a:t>
            </a:r>
            <a:r>
              <a:rPr lang="en-US" sz="1500" dirty="0">
                <a:solidFill>
                  <a:schemeClr val="tx2"/>
                </a:solidFill>
              </a:rPr>
              <a:t> a </a:t>
            </a:r>
            <a:r>
              <a:rPr lang="en-US" sz="1500" dirty="0" err="1">
                <a:solidFill>
                  <a:schemeClr val="tx2"/>
                </a:solidFill>
              </a:rPr>
              <a:t>hálózat</a:t>
            </a:r>
            <a:r>
              <a:rPr lang="en-US" sz="1500" dirty="0">
                <a:solidFill>
                  <a:schemeClr val="tx2"/>
                </a:solidFill>
              </a:rPr>
              <a:t> </a:t>
            </a:r>
            <a:r>
              <a:rPr lang="en-US" sz="1500" dirty="0" err="1">
                <a:solidFill>
                  <a:schemeClr val="tx2"/>
                </a:solidFill>
              </a:rPr>
              <a:t>lokális</a:t>
            </a:r>
            <a:r>
              <a:rPr lang="en-US" sz="1500" dirty="0">
                <a:solidFill>
                  <a:schemeClr val="tx2"/>
                </a:solidFill>
              </a:rPr>
              <a:t> </a:t>
            </a:r>
            <a:r>
              <a:rPr lang="en-US" sz="1500" dirty="0" err="1">
                <a:solidFill>
                  <a:schemeClr val="tx2"/>
                </a:solidFill>
              </a:rPr>
              <a:t>klaszterezési</a:t>
            </a:r>
            <a:r>
              <a:rPr lang="en-US" sz="1500" dirty="0">
                <a:solidFill>
                  <a:schemeClr val="tx2"/>
                </a:solidFill>
              </a:rPr>
              <a:t> </a:t>
            </a:r>
            <a:r>
              <a:rPr lang="en-US" sz="1500" dirty="0" err="1">
                <a:solidFill>
                  <a:schemeClr val="tx2"/>
                </a:solidFill>
              </a:rPr>
              <a:t>együtthatóját</a:t>
            </a:r>
            <a:r>
              <a:rPr lang="en-US" sz="1500" dirty="0">
                <a:solidFill>
                  <a:schemeClr val="tx2"/>
                </a:solidFill>
              </a:rPr>
              <a:t>.</a:t>
            </a:r>
          </a:p>
          <a:p>
            <a:pPr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endParaRPr lang="en-US" sz="1500" b="1" dirty="0">
              <a:solidFill>
                <a:schemeClr val="tx2"/>
              </a:solidFill>
            </a:endParaRPr>
          </a:p>
          <a:p>
            <a:pPr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hu-HU" sz="1500" b="1" dirty="0">
                <a:solidFill>
                  <a:schemeClr val="tx2"/>
                </a:solidFill>
              </a:rPr>
              <a:t> </a:t>
            </a:r>
            <a:r>
              <a:rPr lang="en-US" sz="1500" b="1" dirty="0" err="1">
                <a:solidFill>
                  <a:schemeClr val="tx2"/>
                </a:solidFill>
              </a:rPr>
              <a:t>Realisztikusabb</a:t>
            </a:r>
            <a:r>
              <a:rPr lang="en-US" sz="1500" b="1" dirty="0">
                <a:solidFill>
                  <a:schemeClr val="tx2"/>
                </a:solidFill>
              </a:rPr>
              <a:t> </a:t>
            </a:r>
            <a:r>
              <a:rPr lang="en-US" sz="1500" b="1" dirty="0" err="1">
                <a:solidFill>
                  <a:schemeClr val="tx2"/>
                </a:solidFill>
              </a:rPr>
              <a:t>modellezés</a:t>
            </a:r>
            <a:endParaRPr lang="en-US" sz="1500" dirty="0">
              <a:solidFill>
                <a:schemeClr val="tx2"/>
              </a:solidFill>
            </a:endParaRPr>
          </a:p>
          <a:p>
            <a:pPr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</a:pPr>
            <a:r>
              <a:rPr lang="en-US" sz="1500" dirty="0">
                <a:solidFill>
                  <a:schemeClr val="tx2"/>
                </a:solidFill>
              </a:rPr>
              <a:t>Sok </a:t>
            </a:r>
            <a:r>
              <a:rPr lang="en-US" sz="1500" dirty="0" err="1">
                <a:solidFill>
                  <a:schemeClr val="tx2"/>
                </a:solidFill>
              </a:rPr>
              <a:t>valós</a:t>
            </a:r>
            <a:r>
              <a:rPr lang="en-US" sz="1500" dirty="0">
                <a:solidFill>
                  <a:schemeClr val="tx2"/>
                </a:solidFill>
              </a:rPr>
              <a:t> </a:t>
            </a:r>
            <a:r>
              <a:rPr lang="en-US" sz="1500" dirty="0" err="1">
                <a:solidFill>
                  <a:schemeClr val="tx2"/>
                </a:solidFill>
              </a:rPr>
              <a:t>hálózatban</a:t>
            </a:r>
            <a:r>
              <a:rPr lang="en-US" sz="1500" dirty="0">
                <a:solidFill>
                  <a:schemeClr val="tx2"/>
                </a:solidFill>
              </a:rPr>
              <a:t> (pl. </a:t>
            </a:r>
            <a:r>
              <a:rPr lang="en-US" sz="1500" dirty="0" err="1">
                <a:solidFill>
                  <a:schemeClr val="tx2"/>
                </a:solidFill>
              </a:rPr>
              <a:t>társadalmi</a:t>
            </a:r>
            <a:r>
              <a:rPr lang="en-US" sz="1500" dirty="0">
                <a:solidFill>
                  <a:schemeClr val="tx2"/>
                </a:solidFill>
              </a:rPr>
              <a:t> </a:t>
            </a:r>
            <a:r>
              <a:rPr lang="en-US" sz="1500" dirty="0" err="1">
                <a:solidFill>
                  <a:schemeClr val="tx2"/>
                </a:solidFill>
              </a:rPr>
              <a:t>hálózatok</a:t>
            </a:r>
            <a:r>
              <a:rPr lang="en-US" sz="1500" dirty="0">
                <a:solidFill>
                  <a:schemeClr val="tx2"/>
                </a:solidFill>
              </a:rPr>
              <a:t>, </a:t>
            </a:r>
            <a:r>
              <a:rPr lang="en-US" sz="1500" dirty="0" err="1">
                <a:solidFill>
                  <a:schemeClr val="tx2"/>
                </a:solidFill>
              </a:rPr>
              <a:t>kollaborációs</a:t>
            </a:r>
            <a:r>
              <a:rPr lang="en-US" sz="1500" dirty="0">
                <a:solidFill>
                  <a:schemeClr val="tx2"/>
                </a:solidFill>
              </a:rPr>
              <a:t> </a:t>
            </a:r>
            <a:r>
              <a:rPr lang="en-US" sz="1500" dirty="0" err="1">
                <a:solidFill>
                  <a:schemeClr val="tx2"/>
                </a:solidFill>
              </a:rPr>
              <a:t>gráfok</a:t>
            </a:r>
            <a:r>
              <a:rPr lang="en-US" sz="1500" dirty="0">
                <a:solidFill>
                  <a:schemeClr val="tx2"/>
                </a:solidFill>
              </a:rPr>
              <a:t>) </a:t>
            </a:r>
            <a:r>
              <a:rPr lang="en-US" sz="1500" dirty="0" err="1">
                <a:solidFill>
                  <a:schemeClr val="tx2"/>
                </a:solidFill>
              </a:rPr>
              <a:t>megfigyelhető</a:t>
            </a:r>
            <a:r>
              <a:rPr lang="en-US" sz="1500" dirty="0">
                <a:solidFill>
                  <a:schemeClr val="tx2"/>
                </a:solidFill>
              </a:rPr>
              <a:t>, </a:t>
            </a:r>
            <a:r>
              <a:rPr lang="en-US" sz="1500" dirty="0" err="1">
                <a:solidFill>
                  <a:schemeClr val="tx2"/>
                </a:solidFill>
              </a:rPr>
              <a:t>hogy</a:t>
            </a:r>
            <a:r>
              <a:rPr lang="en-US" sz="1500" dirty="0">
                <a:solidFill>
                  <a:schemeClr val="tx2"/>
                </a:solidFill>
              </a:rPr>
              <a:t> ha </a:t>
            </a:r>
            <a:r>
              <a:rPr lang="en-US" sz="1500" dirty="0" err="1">
                <a:solidFill>
                  <a:schemeClr val="tx2"/>
                </a:solidFill>
              </a:rPr>
              <a:t>két</a:t>
            </a:r>
            <a:r>
              <a:rPr lang="en-US" sz="1500" dirty="0">
                <a:solidFill>
                  <a:schemeClr val="tx2"/>
                </a:solidFill>
              </a:rPr>
              <a:t> </a:t>
            </a:r>
            <a:r>
              <a:rPr lang="en-US" sz="1500" dirty="0" err="1">
                <a:solidFill>
                  <a:schemeClr val="tx2"/>
                </a:solidFill>
              </a:rPr>
              <a:t>csomópont</a:t>
            </a:r>
            <a:r>
              <a:rPr lang="en-US" sz="1500" dirty="0">
                <a:solidFill>
                  <a:schemeClr val="tx2"/>
                </a:solidFill>
              </a:rPr>
              <a:t> </a:t>
            </a:r>
            <a:r>
              <a:rPr lang="en-US" sz="1500" dirty="0" err="1">
                <a:solidFill>
                  <a:schemeClr val="tx2"/>
                </a:solidFill>
              </a:rPr>
              <a:t>szomszédos</a:t>
            </a:r>
            <a:r>
              <a:rPr lang="en-US" sz="1500" dirty="0">
                <a:solidFill>
                  <a:schemeClr val="tx2"/>
                </a:solidFill>
              </a:rPr>
              <a:t> </a:t>
            </a:r>
            <a:r>
              <a:rPr lang="en-US" sz="1500" dirty="0" err="1">
                <a:solidFill>
                  <a:schemeClr val="tx2"/>
                </a:solidFill>
              </a:rPr>
              <a:t>egy</a:t>
            </a:r>
            <a:r>
              <a:rPr lang="en-US" sz="1500" dirty="0">
                <a:solidFill>
                  <a:schemeClr val="tx2"/>
                </a:solidFill>
              </a:rPr>
              <a:t> </a:t>
            </a:r>
            <a:r>
              <a:rPr lang="en-US" sz="1500" dirty="0" err="1">
                <a:solidFill>
                  <a:schemeClr val="tx2"/>
                </a:solidFill>
              </a:rPr>
              <a:t>harmadikkal</a:t>
            </a:r>
            <a:r>
              <a:rPr lang="en-US" sz="1500" dirty="0">
                <a:solidFill>
                  <a:schemeClr val="tx2"/>
                </a:solidFill>
              </a:rPr>
              <a:t>, </a:t>
            </a:r>
            <a:r>
              <a:rPr lang="en-US" sz="1500" dirty="0" err="1">
                <a:solidFill>
                  <a:schemeClr val="tx2"/>
                </a:solidFill>
              </a:rPr>
              <a:t>akkor</a:t>
            </a:r>
            <a:r>
              <a:rPr lang="en-US" sz="1500" dirty="0">
                <a:solidFill>
                  <a:schemeClr val="tx2"/>
                </a:solidFill>
              </a:rPr>
              <a:t> </a:t>
            </a:r>
            <a:r>
              <a:rPr lang="en-US" sz="1500" dirty="0" err="1">
                <a:solidFill>
                  <a:schemeClr val="tx2"/>
                </a:solidFill>
              </a:rPr>
              <a:t>nagy</a:t>
            </a:r>
            <a:r>
              <a:rPr lang="en-US" sz="1500" dirty="0">
                <a:solidFill>
                  <a:schemeClr val="tx2"/>
                </a:solidFill>
              </a:rPr>
              <a:t> </a:t>
            </a:r>
            <a:r>
              <a:rPr lang="en-US" sz="1500" dirty="0" err="1">
                <a:solidFill>
                  <a:schemeClr val="tx2"/>
                </a:solidFill>
              </a:rPr>
              <a:t>eséllyel</a:t>
            </a:r>
            <a:r>
              <a:rPr lang="en-US" sz="1500" dirty="0">
                <a:solidFill>
                  <a:schemeClr val="tx2"/>
                </a:solidFill>
              </a:rPr>
              <a:t> </a:t>
            </a:r>
            <a:r>
              <a:rPr lang="en-US" sz="1500" dirty="0" err="1">
                <a:solidFill>
                  <a:schemeClr val="tx2"/>
                </a:solidFill>
              </a:rPr>
              <a:t>kapcsolódnak</a:t>
            </a:r>
            <a:r>
              <a:rPr lang="en-US" sz="1500" dirty="0">
                <a:solidFill>
                  <a:schemeClr val="tx2"/>
                </a:solidFill>
              </a:rPr>
              <a:t> </a:t>
            </a:r>
            <a:r>
              <a:rPr lang="en-US" sz="1500" dirty="0" err="1">
                <a:solidFill>
                  <a:schemeClr val="tx2"/>
                </a:solidFill>
              </a:rPr>
              <a:t>egymáshoz</a:t>
            </a:r>
            <a:r>
              <a:rPr lang="en-US" sz="1500" dirty="0">
                <a:solidFill>
                  <a:schemeClr val="tx2"/>
                </a:solidFill>
              </a:rPr>
              <a:t> is</a:t>
            </a:r>
          </a:p>
          <a:p>
            <a:pPr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endParaRPr lang="en-US" sz="1500" dirty="0">
              <a:solidFill>
                <a:schemeClr val="tx2"/>
              </a:solidFill>
            </a:endParaRPr>
          </a:p>
          <a:p>
            <a:pPr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hu-HU" sz="1500" b="1" dirty="0">
                <a:solidFill>
                  <a:schemeClr val="tx2"/>
                </a:solidFill>
              </a:rPr>
              <a:t> </a:t>
            </a:r>
            <a:r>
              <a:rPr lang="en-US" sz="1500" b="1" dirty="0" err="1">
                <a:solidFill>
                  <a:schemeClr val="tx2"/>
                </a:solidFill>
              </a:rPr>
              <a:t>Érték</a:t>
            </a:r>
            <a:r>
              <a:rPr lang="en-US" sz="1500" b="1" dirty="0">
                <a:solidFill>
                  <a:schemeClr val="tx2"/>
                </a:solidFill>
              </a:rPr>
              <a:t> </a:t>
            </a:r>
            <a:r>
              <a:rPr lang="en-US" sz="1500" b="1" dirty="0" err="1">
                <a:solidFill>
                  <a:schemeClr val="tx2"/>
                </a:solidFill>
              </a:rPr>
              <a:t>lehetőségel</a:t>
            </a:r>
            <a:endParaRPr lang="en-US" sz="1500" b="1" dirty="0">
              <a:solidFill>
                <a:schemeClr val="tx2"/>
              </a:solidFill>
            </a:endParaRPr>
          </a:p>
          <a:p>
            <a:pPr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</a:pPr>
            <a:r>
              <a:rPr lang="en-US" sz="1500" dirty="0">
                <a:solidFill>
                  <a:schemeClr val="tx2"/>
                </a:solidFill>
              </a:rPr>
              <a:t>0.8 – as </a:t>
            </a:r>
            <a:r>
              <a:rPr lang="en-US" sz="1500" dirty="0" err="1">
                <a:solidFill>
                  <a:schemeClr val="tx2"/>
                </a:solidFill>
              </a:rPr>
              <a:t>érték</a:t>
            </a:r>
            <a:r>
              <a:rPr lang="en-US" sz="1500" dirty="0">
                <a:solidFill>
                  <a:schemeClr val="tx2"/>
                </a:solidFill>
              </a:rPr>
              <a:t> </a:t>
            </a:r>
            <a:r>
              <a:rPr lang="en-US" sz="1500" dirty="0" err="1">
                <a:solidFill>
                  <a:schemeClr val="tx2"/>
                </a:solidFill>
              </a:rPr>
              <a:t>esetében</a:t>
            </a:r>
            <a:r>
              <a:rPr lang="en-US" sz="1500" dirty="0">
                <a:solidFill>
                  <a:schemeClr val="tx2"/>
                </a:solidFill>
              </a:rPr>
              <a:t>, </a:t>
            </a:r>
            <a:r>
              <a:rPr lang="en-US" sz="1500" dirty="0" err="1">
                <a:solidFill>
                  <a:schemeClr val="tx2"/>
                </a:solidFill>
              </a:rPr>
              <a:t>amikor</a:t>
            </a:r>
            <a:r>
              <a:rPr lang="en-US" sz="1500" dirty="0">
                <a:solidFill>
                  <a:schemeClr val="tx2"/>
                </a:solidFill>
              </a:rPr>
              <a:t> </a:t>
            </a:r>
            <a:r>
              <a:rPr lang="en-US" sz="1500" dirty="0" err="1">
                <a:solidFill>
                  <a:schemeClr val="tx2"/>
                </a:solidFill>
              </a:rPr>
              <a:t>egy</a:t>
            </a:r>
            <a:r>
              <a:rPr lang="en-US" sz="1500" dirty="0">
                <a:solidFill>
                  <a:schemeClr val="tx2"/>
                </a:solidFill>
              </a:rPr>
              <a:t> </a:t>
            </a:r>
            <a:r>
              <a:rPr lang="en-US" sz="1500" dirty="0" err="1">
                <a:solidFill>
                  <a:schemeClr val="tx2"/>
                </a:solidFill>
              </a:rPr>
              <a:t>új</a:t>
            </a:r>
            <a:r>
              <a:rPr lang="en-US" sz="1500" dirty="0">
                <a:solidFill>
                  <a:schemeClr val="tx2"/>
                </a:solidFill>
              </a:rPr>
              <a:t> </a:t>
            </a:r>
            <a:r>
              <a:rPr lang="en-US" sz="1500" dirty="0" err="1">
                <a:solidFill>
                  <a:schemeClr val="tx2"/>
                </a:solidFill>
              </a:rPr>
              <a:t>csomópont</a:t>
            </a:r>
            <a:r>
              <a:rPr lang="en-US" sz="1500" dirty="0">
                <a:solidFill>
                  <a:schemeClr val="tx2"/>
                </a:solidFill>
              </a:rPr>
              <a:t> </a:t>
            </a:r>
            <a:r>
              <a:rPr lang="en-US" sz="1500" dirty="0" err="1">
                <a:solidFill>
                  <a:schemeClr val="tx2"/>
                </a:solidFill>
              </a:rPr>
              <a:t>az</a:t>
            </a:r>
            <a:r>
              <a:rPr lang="en-US" sz="1500" dirty="0">
                <a:solidFill>
                  <a:schemeClr val="tx2"/>
                </a:solidFill>
              </a:rPr>
              <a:t> </a:t>
            </a:r>
            <a:r>
              <a:rPr lang="en-US" sz="1500" b="1" dirty="0">
                <a:solidFill>
                  <a:schemeClr val="tx2"/>
                </a:solidFill>
              </a:rPr>
              <a:t>A</a:t>
            </a:r>
            <a:r>
              <a:rPr lang="en-US" sz="1500" dirty="0">
                <a:solidFill>
                  <a:schemeClr val="tx2"/>
                </a:solidFill>
              </a:rPr>
              <a:t> </a:t>
            </a:r>
            <a:r>
              <a:rPr lang="en-US" sz="1500" dirty="0" err="1">
                <a:solidFill>
                  <a:schemeClr val="tx2"/>
                </a:solidFill>
              </a:rPr>
              <a:t>csomóponthoz</a:t>
            </a:r>
            <a:r>
              <a:rPr lang="en-US" sz="1500" dirty="0">
                <a:solidFill>
                  <a:schemeClr val="tx2"/>
                </a:solidFill>
              </a:rPr>
              <a:t> </a:t>
            </a:r>
            <a:r>
              <a:rPr lang="en-US" sz="1500" dirty="0" err="1">
                <a:solidFill>
                  <a:schemeClr val="tx2"/>
                </a:solidFill>
              </a:rPr>
              <a:t>csatlakozik</a:t>
            </a:r>
            <a:r>
              <a:rPr lang="en-US" sz="1500" dirty="0">
                <a:solidFill>
                  <a:schemeClr val="tx2"/>
                </a:solidFill>
              </a:rPr>
              <a:t> </a:t>
            </a:r>
            <a:r>
              <a:rPr lang="en-US" sz="1500" dirty="0" err="1">
                <a:solidFill>
                  <a:schemeClr val="tx2"/>
                </a:solidFill>
              </a:rPr>
              <a:t>az</a:t>
            </a:r>
            <a:r>
              <a:rPr lang="en-US" sz="1500" dirty="0">
                <a:solidFill>
                  <a:schemeClr val="tx2"/>
                </a:solidFill>
              </a:rPr>
              <a:t> </a:t>
            </a:r>
            <a:r>
              <a:rPr lang="en-US" sz="1500" dirty="0" err="1">
                <a:solidFill>
                  <a:schemeClr val="tx2"/>
                </a:solidFill>
              </a:rPr>
              <a:t>esetek</a:t>
            </a:r>
            <a:r>
              <a:rPr lang="en-US" sz="1500" dirty="0">
                <a:solidFill>
                  <a:schemeClr val="tx2"/>
                </a:solidFill>
              </a:rPr>
              <a:t> 80%-</a:t>
            </a:r>
            <a:r>
              <a:rPr lang="en-US" sz="1500" dirty="0" err="1">
                <a:solidFill>
                  <a:schemeClr val="tx2"/>
                </a:solidFill>
              </a:rPr>
              <a:t>ában</a:t>
            </a:r>
            <a:r>
              <a:rPr lang="en-US" sz="1500" dirty="0">
                <a:solidFill>
                  <a:schemeClr val="tx2"/>
                </a:solidFill>
              </a:rPr>
              <a:t> </a:t>
            </a:r>
            <a:r>
              <a:rPr lang="en-US" sz="1500" dirty="0" err="1">
                <a:solidFill>
                  <a:schemeClr val="tx2"/>
                </a:solidFill>
              </a:rPr>
              <a:t>megpróbál</a:t>
            </a:r>
            <a:r>
              <a:rPr lang="en-US" sz="1500" dirty="0">
                <a:solidFill>
                  <a:schemeClr val="tx2"/>
                </a:solidFill>
              </a:rPr>
              <a:t> </a:t>
            </a:r>
            <a:r>
              <a:rPr lang="en-US" sz="1500" dirty="0" err="1">
                <a:solidFill>
                  <a:schemeClr val="tx2"/>
                </a:solidFill>
              </a:rPr>
              <a:t>kapcsolatot</a:t>
            </a:r>
            <a:r>
              <a:rPr lang="en-US" sz="1500" dirty="0">
                <a:solidFill>
                  <a:schemeClr val="tx2"/>
                </a:solidFill>
              </a:rPr>
              <a:t> </a:t>
            </a:r>
            <a:r>
              <a:rPr lang="en-US" sz="1500" dirty="0" err="1">
                <a:solidFill>
                  <a:schemeClr val="tx2"/>
                </a:solidFill>
              </a:rPr>
              <a:t>létesíteni</a:t>
            </a:r>
            <a:r>
              <a:rPr lang="en-US" sz="1500" dirty="0">
                <a:solidFill>
                  <a:schemeClr val="tx2"/>
                </a:solidFill>
              </a:rPr>
              <a:t> </a:t>
            </a:r>
            <a:r>
              <a:rPr lang="en-US" sz="1500" dirty="0" err="1">
                <a:solidFill>
                  <a:schemeClr val="tx2"/>
                </a:solidFill>
              </a:rPr>
              <a:t>az</a:t>
            </a:r>
            <a:r>
              <a:rPr lang="en-US" sz="1500" dirty="0">
                <a:solidFill>
                  <a:schemeClr val="tx2"/>
                </a:solidFill>
              </a:rPr>
              <a:t> </a:t>
            </a:r>
            <a:r>
              <a:rPr lang="en-US" sz="1500" b="1" dirty="0">
                <a:solidFill>
                  <a:schemeClr val="tx2"/>
                </a:solidFill>
              </a:rPr>
              <a:t>A</a:t>
            </a:r>
            <a:r>
              <a:rPr lang="en-US" sz="1500" dirty="0">
                <a:solidFill>
                  <a:schemeClr val="tx2"/>
                </a:solidFill>
              </a:rPr>
              <a:t> </a:t>
            </a:r>
            <a:r>
              <a:rPr lang="en-US" sz="1500" dirty="0" err="1">
                <a:solidFill>
                  <a:schemeClr val="tx2"/>
                </a:solidFill>
              </a:rPr>
              <a:t>egy</a:t>
            </a:r>
            <a:r>
              <a:rPr lang="en-US" sz="1500" dirty="0">
                <a:solidFill>
                  <a:schemeClr val="tx2"/>
                </a:solidFill>
              </a:rPr>
              <a:t> </a:t>
            </a:r>
            <a:r>
              <a:rPr lang="en-US" sz="1500" dirty="0" err="1">
                <a:solidFill>
                  <a:schemeClr val="tx2"/>
                </a:solidFill>
              </a:rPr>
              <a:t>véletlenszerű</a:t>
            </a:r>
            <a:r>
              <a:rPr lang="en-US" sz="1500" dirty="0">
                <a:solidFill>
                  <a:schemeClr val="tx2"/>
                </a:solidFill>
              </a:rPr>
              <a:t> </a:t>
            </a:r>
            <a:r>
              <a:rPr lang="en-US" sz="1500" dirty="0" err="1">
                <a:solidFill>
                  <a:schemeClr val="tx2"/>
                </a:solidFill>
              </a:rPr>
              <a:t>szomszédjával</a:t>
            </a:r>
            <a:r>
              <a:rPr lang="en-US" sz="1500" dirty="0">
                <a:solidFill>
                  <a:schemeClr val="tx2"/>
                </a:solidFill>
              </a:rPr>
              <a:t>, </a:t>
            </a:r>
            <a:r>
              <a:rPr lang="en-US" sz="1500" dirty="0" err="1">
                <a:solidFill>
                  <a:schemeClr val="tx2"/>
                </a:solidFill>
              </a:rPr>
              <a:t>így</a:t>
            </a:r>
            <a:r>
              <a:rPr lang="en-US" sz="1500" dirty="0">
                <a:solidFill>
                  <a:schemeClr val="tx2"/>
                </a:solidFill>
              </a:rPr>
              <a:t> </a:t>
            </a:r>
            <a:r>
              <a:rPr lang="en-US" sz="1500" dirty="0" err="1">
                <a:solidFill>
                  <a:schemeClr val="tx2"/>
                </a:solidFill>
              </a:rPr>
              <a:t>létrehozva</a:t>
            </a:r>
            <a:r>
              <a:rPr lang="en-US" sz="1500" dirty="0">
                <a:solidFill>
                  <a:schemeClr val="tx2"/>
                </a:solidFill>
              </a:rPr>
              <a:t> </a:t>
            </a:r>
            <a:r>
              <a:rPr lang="en-US" sz="1500" dirty="0" err="1">
                <a:solidFill>
                  <a:schemeClr val="tx2"/>
                </a:solidFill>
              </a:rPr>
              <a:t>egy</a:t>
            </a:r>
            <a:r>
              <a:rPr lang="en-US" sz="1500" dirty="0">
                <a:solidFill>
                  <a:schemeClr val="tx2"/>
                </a:solidFill>
              </a:rPr>
              <a:t> </a:t>
            </a:r>
            <a:r>
              <a:rPr lang="en-US" sz="1500" dirty="0" err="1">
                <a:solidFill>
                  <a:schemeClr val="tx2"/>
                </a:solidFill>
              </a:rPr>
              <a:t>háromszöget</a:t>
            </a:r>
            <a:r>
              <a:rPr lang="en-US" sz="1500" dirty="0">
                <a:solidFill>
                  <a:schemeClr val="tx2"/>
                </a:solidFill>
              </a:rPr>
              <a:t>.</a:t>
            </a:r>
          </a:p>
          <a:p>
            <a:pPr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endParaRPr lang="en-US" sz="1500" dirty="0">
              <a:solidFill>
                <a:schemeClr val="tx2"/>
              </a:solidFill>
            </a:endParaRPr>
          </a:p>
          <a:p>
            <a:pPr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endParaRPr lang="en-US" sz="15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23479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1C743E6-BD3B-E68B-48F0-133A8B39AE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48E96387-12F1-45E4-9322-ABBF2EE04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u-HU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9F421DD-DE4E-4547-A904-3F80E25E3F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u-HU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9985DEC-1215-4209-9708-B45CC9774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u-HU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926A64B-3BCB-44CC-892E-C791C324B7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u-HU"/>
          </a:p>
        </p:txBody>
      </p:sp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8F404549-B4DC-481C-926C-DED3EF1C5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14406"/>
            <a:ext cx="12192000" cy="62435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E8FD5CD-351E-4B06-8B78-BD5102D009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2377" y="614407"/>
            <a:ext cx="3707477" cy="561177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u-HU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030346D9-49BD-5CCD-FEAD-EB027FF3D0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255" y="702156"/>
            <a:ext cx="3409783" cy="10138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600"/>
              <a:t>Fokszám eloszlás kikényszerítése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D09CB9-D611-F77F-6EEE-08D0E5D7E07A}"/>
              </a:ext>
            </a:extLst>
          </p:cNvPr>
          <p:cNvSpPr txBox="1"/>
          <p:nvPr/>
        </p:nvSpPr>
        <p:spPr>
          <a:xfrm>
            <a:off x="601255" y="1964168"/>
            <a:ext cx="3409782" cy="40365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sz="1700">
                <a:solidFill>
                  <a:schemeClr val="bg1"/>
                </a:solidFill>
              </a:rPr>
              <a:t>Hurkok és párhuzamos élek eltárolása majd eltávolítása</a:t>
            </a:r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sz="1700">
                <a:solidFill>
                  <a:schemeClr val="bg1"/>
                </a:solidFill>
              </a:rPr>
              <a:t>Azokhoz a csúcsokhoz, amelyek fokszáma az eredeti alatt van, új éleket adunk hozzá</a:t>
            </a:r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sz="1700">
                <a:solidFill>
                  <a:schemeClr val="bg1"/>
                </a:solidFill>
              </a:rPr>
              <a:t>Kiválasztjuk azt a csúcsot, amelynek a legnagyobb a fokszám-deficitje</a:t>
            </a:r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sz="1700">
                <a:solidFill>
                  <a:schemeClr val="bg1"/>
                </a:solidFill>
              </a:rPr>
              <a:t>Megkeressük azokat a csúcsokat, amelyekkel élt lehet hozzáadni</a:t>
            </a:r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sz="1700">
                <a:solidFill>
                  <a:schemeClr val="bg1"/>
                </a:solidFill>
              </a:rPr>
              <a:t>Iteratív módon fut, amíg minden csúcs fokszáma el nem éri az eredeti fokszámot</a:t>
            </a:r>
          </a:p>
        </p:txBody>
      </p:sp>
      <p:pic>
        <p:nvPicPr>
          <p:cNvPr id="5" name="Content Placeholder 4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8B562412-914A-4E1D-61B9-FE6150D4556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4791522" y="1362574"/>
            <a:ext cx="6489819" cy="4153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2617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234484E-F695-D284-217B-5D0535E18E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 68">
            <a:extLst>
              <a:ext uri="{FF2B5EF4-FFF2-40B4-BE49-F238E27FC236}">
                <a16:creationId xmlns:a16="http://schemas.microsoft.com/office/drawing/2014/main" id="{48E96387-12F1-45E4-9322-ABBF2EE04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u-HU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A9F421DD-DE4E-4547-A904-3F80E25E3F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u-HU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09985DEC-1215-4209-9708-B45CC9774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u-HU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A926A64B-3BCB-44CC-892E-C791C324B7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u-HU"/>
          </a:p>
        </p:txBody>
      </p:sp>
      <p:sp useBgFill="1">
        <p:nvSpPr>
          <p:cNvPr id="77" name="Rectangle 76">
            <a:extLst>
              <a:ext uri="{FF2B5EF4-FFF2-40B4-BE49-F238E27FC236}">
                <a16:creationId xmlns:a16="http://schemas.microsoft.com/office/drawing/2014/main" id="{8F404549-B4DC-481C-926C-DED3EF1C5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14406"/>
            <a:ext cx="12192000" cy="62435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1E8FD5CD-351E-4B06-8B78-BD5102D009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2377" y="614407"/>
            <a:ext cx="3707477" cy="561177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u-HU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B466B56C-142B-7984-8D35-F9D74551D4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255" y="702156"/>
            <a:ext cx="3409783" cy="10138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Spring Vs. Kamada-Kawai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28E545BF-0EE4-FB81-DE55-92B5F8101EAF}"/>
              </a:ext>
            </a:extLst>
          </p:cNvPr>
          <p:cNvSpPr txBox="1"/>
          <p:nvPr/>
        </p:nvSpPr>
        <p:spPr>
          <a:xfrm>
            <a:off x="601255" y="1964168"/>
            <a:ext cx="3409782" cy="40365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>
                <a:solidFill>
                  <a:schemeClr val="bg1"/>
                </a:solidFill>
              </a:rPr>
              <a:t>Mindkettő </a:t>
            </a:r>
            <a:r>
              <a:rPr lang="en-US" b="1">
                <a:solidFill>
                  <a:schemeClr val="bg1"/>
                </a:solidFill>
              </a:rPr>
              <a:t>erő-alapú elrendezési</a:t>
            </a:r>
            <a:r>
              <a:rPr lang="en-US">
                <a:solidFill>
                  <a:schemeClr val="bg1"/>
                </a:solidFill>
              </a:rPr>
              <a:t> (force-directed layout) technikák közé tartozik, amelyek a csúcsok elhelyezkedését fizikális modellek segítségével határozzák meg.</a:t>
            </a:r>
          </a:p>
        </p:txBody>
      </p:sp>
      <p:graphicFrame>
        <p:nvGraphicFramePr>
          <p:cNvPr id="63" name="Table 62">
            <a:extLst>
              <a:ext uri="{FF2B5EF4-FFF2-40B4-BE49-F238E27FC236}">
                <a16:creationId xmlns:a16="http://schemas.microsoft.com/office/drawing/2014/main" id="{D22616C5-FBB1-AC83-665D-B0311F1CF2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9792147"/>
              </p:ext>
            </p:extLst>
          </p:nvPr>
        </p:nvGraphicFramePr>
        <p:xfrm>
          <a:off x="4791522" y="1307075"/>
          <a:ext cx="6489819" cy="42644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76607">
                  <a:extLst>
                    <a:ext uri="{9D8B030D-6E8A-4147-A177-3AD203B41FA5}">
                      <a16:colId xmlns:a16="http://schemas.microsoft.com/office/drawing/2014/main" val="3417761743"/>
                    </a:ext>
                  </a:extLst>
                </a:gridCol>
                <a:gridCol w="3213212">
                  <a:extLst>
                    <a:ext uri="{9D8B030D-6E8A-4147-A177-3AD203B41FA5}">
                      <a16:colId xmlns:a16="http://schemas.microsoft.com/office/drawing/2014/main" val="1972196225"/>
                    </a:ext>
                  </a:extLst>
                </a:gridCol>
              </a:tblGrid>
              <a:tr h="286907">
                <a:tc>
                  <a:txBody>
                    <a:bodyPr/>
                    <a:lstStyle/>
                    <a:p>
                      <a:r>
                        <a:rPr lang="hu-HU" sz="1300"/>
                        <a:t>Spring</a:t>
                      </a:r>
                    </a:p>
                  </a:txBody>
                  <a:tcPr marL="65206" marR="65206" marT="32603" marB="32603"/>
                </a:tc>
                <a:tc>
                  <a:txBody>
                    <a:bodyPr/>
                    <a:lstStyle/>
                    <a:p>
                      <a:r>
                        <a:rPr lang="hu-HU" sz="1300"/>
                        <a:t>Kamada-Kawai</a:t>
                      </a:r>
                    </a:p>
                  </a:txBody>
                  <a:tcPr marL="65206" marR="65206" marT="32603" marB="32603"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3230710"/>
                  </a:ext>
                </a:extLst>
              </a:tr>
              <a:tr h="678144">
                <a:tc>
                  <a:txBody>
                    <a:bodyPr/>
                    <a:lstStyle/>
                    <a:p>
                      <a:r>
                        <a:rPr lang="hu-HU" sz="1300"/>
                        <a:t>A csomópontokat </a:t>
                      </a:r>
                      <a:r>
                        <a:rPr lang="hu-HU" sz="1300" b="1"/>
                        <a:t>rugókhoz</a:t>
                      </a:r>
                      <a:r>
                        <a:rPr lang="hu-HU" sz="1300"/>
                        <a:t> hasonló erők tartják össze, ahol az élek rugóként viselkednek.</a:t>
                      </a:r>
                    </a:p>
                  </a:txBody>
                  <a:tcPr marL="65206" marR="65206" marT="32603" marB="32603"/>
                </a:tc>
                <a:tc>
                  <a:txBody>
                    <a:bodyPr/>
                    <a:lstStyle/>
                    <a:p>
                      <a:r>
                        <a:rPr lang="hu-HU" sz="1300"/>
                        <a:t>A csomópontok közötti </a:t>
                      </a:r>
                      <a:r>
                        <a:rPr lang="hu-HU" sz="1300" b="1"/>
                        <a:t>ideális távolságot</a:t>
                      </a:r>
                      <a:r>
                        <a:rPr lang="hu-HU" sz="1300"/>
                        <a:t> a gráf topológiai (rövidebb utak hossza) távolságai alapján számítja ki.</a:t>
                      </a:r>
                    </a:p>
                  </a:txBody>
                  <a:tcPr marL="65206" marR="65206" marT="32603" marB="32603"/>
                </a:tc>
                <a:extLst>
                  <a:ext uri="{0D108BD9-81ED-4DB2-BD59-A6C34878D82A}">
                    <a16:rowId xmlns:a16="http://schemas.microsoft.com/office/drawing/2014/main" val="1682756605"/>
                  </a:ext>
                </a:extLst>
              </a:tr>
              <a:tr h="873762">
                <a:tc>
                  <a:txBody>
                    <a:bodyPr/>
                    <a:lstStyle/>
                    <a:p>
                      <a:r>
                        <a:rPr lang="hu-HU" sz="1300" b="1"/>
                        <a:t>Iteratív</a:t>
                      </a:r>
                      <a:r>
                        <a:rPr lang="hu-HU" sz="1300"/>
                        <a:t> módszer, amely fokozatosan javítja a csomópontok elhelyezkedését az erők kiegyensúlyozásával.  </a:t>
                      </a:r>
                      <a:r>
                        <a:rPr lang="hu-HU" sz="1300" b="1"/>
                        <a:t>Alacsonyabb</a:t>
                      </a:r>
                      <a:r>
                        <a:rPr lang="hu-HU" sz="1300"/>
                        <a:t> számítási költséggel rendelkezik.</a:t>
                      </a:r>
                    </a:p>
                  </a:txBody>
                  <a:tcPr marL="65206" marR="65206" marT="32603" marB="32603"/>
                </a:tc>
                <a:tc>
                  <a:txBody>
                    <a:bodyPr/>
                    <a:lstStyle/>
                    <a:p>
                      <a:r>
                        <a:rPr lang="hu-HU" sz="1300"/>
                        <a:t>Az energiafüggvényt minimalizálja, ami pontosabb elrendezést eredményezhet, de általában </a:t>
                      </a:r>
                      <a:r>
                        <a:rPr lang="hu-HU" sz="1300" b="1"/>
                        <a:t>magasabb</a:t>
                      </a:r>
                      <a:r>
                        <a:rPr lang="hu-HU" sz="1300"/>
                        <a:t> számítási költséggel jár.</a:t>
                      </a:r>
                    </a:p>
                  </a:txBody>
                  <a:tcPr marL="65206" marR="65206" marT="32603" marB="32603"/>
                </a:tc>
                <a:extLst>
                  <a:ext uri="{0D108BD9-81ED-4DB2-BD59-A6C34878D82A}">
                    <a16:rowId xmlns:a16="http://schemas.microsoft.com/office/drawing/2014/main" val="3179406112"/>
                  </a:ext>
                </a:extLst>
              </a:tr>
              <a:tr h="873762">
                <a:tc>
                  <a:txBody>
                    <a:bodyPr/>
                    <a:lstStyle/>
                    <a:p>
                      <a:r>
                        <a:rPr lang="hu-HU" sz="1300"/>
                        <a:t>Alkalmas általános gráfvizualizációra, különösen </a:t>
                      </a:r>
                      <a:r>
                        <a:rPr lang="hu-HU" sz="1300" b="1"/>
                        <a:t>nagy</a:t>
                      </a:r>
                      <a:r>
                        <a:rPr lang="hu-HU" sz="1300"/>
                        <a:t> és </a:t>
                      </a:r>
                      <a:r>
                        <a:rPr lang="hu-HU" sz="1300" b="1"/>
                        <a:t>bonyolult</a:t>
                      </a:r>
                      <a:r>
                        <a:rPr lang="hu-HU" sz="1300"/>
                        <a:t> gráfok esetén.</a:t>
                      </a:r>
                    </a:p>
                  </a:txBody>
                  <a:tcPr marL="65206" marR="65206" marT="32603" marB="32603"/>
                </a:tc>
                <a:tc>
                  <a:txBody>
                    <a:bodyPr/>
                    <a:lstStyle/>
                    <a:p>
                      <a:r>
                        <a:rPr lang="hu-HU" sz="1300"/>
                        <a:t>Ideális </a:t>
                      </a:r>
                      <a:r>
                        <a:rPr lang="hu-HU" sz="1300" b="1"/>
                        <a:t>kisebb</a:t>
                      </a:r>
                      <a:r>
                        <a:rPr lang="hu-HU" sz="1300"/>
                        <a:t> gráfoknál, ahol a </a:t>
                      </a:r>
                      <a:r>
                        <a:rPr lang="hu-HU" sz="1300" b="1"/>
                        <a:t>pontos</a:t>
                      </a:r>
                      <a:r>
                        <a:rPr lang="hu-HU" sz="1300"/>
                        <a:t> topológiai távolságok vizualizációja kritikus (pl. társadalmi hálózatok, biológiai hálózatok).</a:t>
                      </a:r>
                    </a:p>
                  </a:txBody>
                  <a:tcPr marL="65206" marR="65206" marT="32603" marB="32603"/>
                </a:tc>
                <a:extLst>
                  <a:ext uri="{0D108BD9-81ED-4DB2-BD59-A6C34878D82A}">
                    <a16:rowId xmlns:a16="http://schemas.microsoft.com/office/drawing/2014/main" val="2109341417"/>
                  </a:ext>
                </a:extLst>
              </a:tr>
              <a:tr h="873762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u-HU" sz="1300"/>
                        <a:t>Gyakran előfordulhatnak átfedések vagy </a:t>
                      </a:r>
                      <a:r>
                        <a:rPr lang="hu-HU" sz="1300" b="1"/>
                        <a:t>zsúfoltság</a:t>
                      </a:r>
                      <a:r>
                        <a:rPr lang="hu-HU" sz="1300"/>
                        <a:t> kisebb csomópontok közötti sűrűbb területeken.</a:t>
                      </a:r>
                    </a:p>
                    <a:p>
                      <a:endParaRPr lang="hu-HU" sz="1300"/>
                    </a:p>
                  </a:txBody>
                  <a:tcPr marL="65206" marR="65206" marT="32603" marB="32603"/>
                </a:tc>
                <a:tc>
                  <a:txBody>
                    <a:bodyPr/>
                    <a:lstStyle/>
                    <a:p>
                      <a:r>
                        <a:rPr lang="hu-HU" sz="1300"/>
                        <a:t>A csomópontok közötti távolságok a </a:t>
                      </a:r>
                      <a:r>
                        <a:rPr lang="hu-HU" sz="1300" b="1"/>
                        <a:t>valós</a:t>
                      </a:r>
                      <a:r>
                        <a:rPr lang="hu-HU" sz="1300"/>
                        <a:t> kapcsolati távolságokat jobban tükrözik, így esztétikusabb és informatívabb vizualizációt ad.</a:t>
                      </a:r>
                    </a:p>
                  </a:txBody>
                  <a:tcPr marL="65206" marR="65206" marT="32603" marB="32603"/>
                </a:tc>
                <a:extLst>
                  <a:ext uri="{0D108BD9-81ED-4DB2-BD59-A6C34878D82A}">
                    <a16:rowId xmlns:a16="http://schemas.microsoft.com/office/drawing/2014/main" val="3442202672"/>
                  </a:ext>
                </a:extLst>
              </a:tr>
              <a:tr h="678144">
                <a:tc>
                  <a:txBody>
                    <a:bodyPr/>
                    <a:lstStyle/>
                    <a:p>
                      <a:r>
                        <a:rPr lang="hu-HU" sz="1300"/>
                        <a:t>Súlyozatlan gráfok esetén az élek egyenlő szerepet játszanak, minden él azonos rugóerőt képvisel.</a:t>
                      </a:r>
                    </a:p>
                  </a:txBody>
                  <a:tcPr marL="65206" marR="65206" marT="32603" marB="32603"/>
                </a:tc>
                <a:tc>
                  <a:txBody>
                    <a:bodyPr/>
                    <a:lstStyle/>
                    <a:p>
                      <a:r>
                        <a:rPr lang="hu-HU" sz="1300"/>
                        <a:t>egyszerűen az élek száma határozza meg a két csúcs közötti legrövidebb úton.</a:t>
                      </a:r>
                    </a:p>
                  </a:txBody>
                  <a:tcPr marL="65206" marR="65206" marT="32603" marB="32603"/>
                </a:tc>
                <a:extLst>
                  <a:ext uri="{0D108BD9-81ED-4DB2-BD59-A6C34878D82A}">
                    <a16:rowId xmlns:a16="http://schemas.microsoft.com/office/drawing/2014/main" val="30081924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846862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F7D1149-5EE2-3A2F-7F32-BAA5FCA9C1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0EAA425D-6501-4EB3-8D63-CF89C94125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u-HU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6D69A94-D183-49E0-B81C-09B31CEBCE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u-HU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C2A700A-2259-465D-AAD8-28740D011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u-HU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F04F4639-D3EB-4CC3-8C16-606EB8F2E8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u-HU"/>
          </a:p>
        </p:txBody>
      </p:sp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AC1F886F-FAA5-4065-9230-9213156BF5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7A489BC-C8A9-4381-9D34-FA405E6FF9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2033" y="4020816"/>
            <a:ext cx="11293434" cy="22961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6546BE76-6E6A-C0FE-DA0D-3C94FE74AD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266" y="4193371"/>
            <a:ext cx="10806474" cy="130245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Küllönböző megjelenítések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BD88925-30B6-4495-BB46-DB8B8B4587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199"/>
            <a:ext cx="5608482" cy="94997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u-HU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968F940A-8FD0-44E4-88DD-5D9F7F2286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53934" y="453643"/>
            <a:ext cx="5591533" cy="98553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u-HU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877CB47-3A28-49FB-9E84-BB26653737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3" y="642657"/>
            <a:ext cx="2753496" cy="3273383"/>
          </a:xfrm>
          <a:prstGeom prst="rect">
            <a:avLst/>
          </a:prstGeom>
          <a:solidFill>
            <a:srgbClr val="FFFFFF"/>
          </a:solidFill>
          <a:ln w="19050">
            <a:solidFill>
              <a:schemeClr val="accent4">
                <a:alpha val="9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 blue and grey sphere with lines and dots&#10;&#10;Description automatically generated">
            <a:extLst>
              <a:ext uri="{FF2B5EF4-FFF2-40B4-BE49-F238E27FC236}">
                <a16:creationId xmlns:a16="http://schemas.microsoft.com/office/drawing/2014/main" id="{5DF431BF-6612-D3FB-9600-439BFA43A0D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607398" y="1087033"/>
            <a:ext cx="2429755" cy="2381160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E907B500-8800-4AED-AD0C-4DFB5ED7AF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08374" y="649814"/>
            <a:ext cx="2753496" cy="3273383"/>
          </a:xfrm>
          <a:prstGeom prst="rect">
            <a:avLst/>
          </a:prstGeom>
          <a:solidFill>
            <a:srgbClr val="FFFFFF"/>
          </a:solidFill>
          <a:ln w="19050">
            <a:solidFill>
              <a:schemeClr val="accent4">
                <a:alpha val="9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diagram of a network&#10;&#10;Description automatically generated">
            <a:extLst>
              <a:ext uri="{FF2B5EF4-FFF2-40B4-BE49-F238E27FC236}">
                <a16:creationId xmlns:a16="http://schemas.microsoft.com/office/drawing/2014/main" id="{94469659-16FB-0D49-300A-C47F74F276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9241" y="851095"/>
            <a:ext cx="2521818" cy="2874841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4ABDAC70-3D02-4430-A6F9-CAB0D8D6B3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53934" y="646697"/>
            <a:ext cx="2753496" cy="3273383"/>
          </a:xfrm>
          <a:prstGeom prst="rect">
            <a:avLst/>
          </a:prstGeom>
          <a:solidFill>
            <a:srgbClr val="FFFFFF"/>
          </a:solidFill>
          <a:ln w="19050">
            <a:solidFill>
              <a:schemeClr val="accent4">
                <a:alpha val="9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screenshot of a graph&#10;&#10;Description automatically generated">
            <a:extLst>
              <a:ext uri="{FF2B5EF4-FFF2-40B4-BE49-F238E27FC236}">
                <a16:creationId xmlns:a16="http://schemas.microsoft.com/office/drawing/2014/main" id="{E7FE2A5A-41E7-606D-655A-9E5A3C1F86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9079" y="976603"/>
            <a:ext cx="2523230" cy="2749333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AE23BC94-9927-49D3-82C3-16351B8BF0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96076" y="646697"/>
            <a:ext cx="2753496" cy="3273383"/>
          </a:xfrm>
          <a:prstGeom prst="rect">
            <a:avLst/>
          </a:prstGeom>
          <a:solidFill>
            <a:srgbClr val="FFFFFF"/>
          </a:solidFill>
          <a:ln w="19050">
            <a:solidFill>
              <a:schemeClr val="accent4">
                <a:alpha val="9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green and grey sphere with lines and dots&#10;&#10;Description automatically generated">
            <a:extLst>
              <a:ext uri="{FF2B5EF4-FFF2-40B4-BE49-F238E27FC236}">
                <a16:creationId xmlns:a16="http://schemas.microsoft.com/office/drawing/2014/main" id="{19BCB625-4502-599F-9BC7-BA40FBB1BC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19707" y="742110"/>
            <a:ext cx="2614275" cy="2841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2170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81C1463-7A61-16D6-2427-45B9A6855F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4126825C-C353-4D81-8E07-98E05DBA13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u-HU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0ADCA04-5B25-4F5E-9F91-4EE56EC95B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u-HU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DB20E88-3AE1-4383-86CB-932E772071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u-HU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44FA37E-2ADD-4392-ABF7-BEC52F5660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u-HU"/>
          </a:p>
        </p:txBody>
      </p: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F17C8882-E65C-41F2-89EE-DF6B3880E4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8175"/>
            <a:ext cx="12191999" cy="62198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F27366A-80E6-4BCF-86B8-2B50069C01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652" y="638175"/>
            <a:ext cx="3700760" cy="575239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u-HU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10DC14-7981-6925-3820-54097CF66D0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6911" r="16911"/>
          <a:stretch/>
        </p:blipFill>
        <p:spPr>
          <a:xfrm>
            <a:off x="4244561" y="638175"/>
            <a:ext cx="3702877" cy="57626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AB89274-C67E-0860-86C9-17DB2061221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7176" r="17176"/>
          <a:stretch/>
        </p:blipFill>
        <p:spPr>
          <a:xfrm>
            <a:off x="8036240" y="638175"/>
            <a:ext cx="3702877" cy="576262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F45E057-961F-B5C3-958F-235550226020}"/>
              </a:ext>
            </a:extLst>
          </p:cNvPr>
          <p:cNvSpPr txBox="1"/>
          <p:nvPr/>
        </p:nvSpPr>
        <p:spPr>
          <a:xfrm>
            <a:off x="542127" y="691962"/>
            <a:ext cx="3213652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Holme-Kim modell:</a:t>
            </a:r>
          </a:p>
          <a:p>
            <a:endParaRPr lang="hu-HU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hu-HU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sűrű kapcsolatok miatt a csomópontok közel helyezkednek el egymáshoz.</a:t>
            </a:r>
          </a:p>
          <a:p>
            <a:endParaRPr lang="hu-HU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hu-HU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Az élek "összezsúfolódnak" a csomópontok közötti nagyfokú kapcsolódás miatt.</a:t>
            </a:r>
          </a:p>
          <a:p>
            <a:endParaRPr lang="hu-HU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hu-HU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Konfigurációs gráf</a:t>
            </a:r>
            <a:r>
              <a:rPr lang="hu-HU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285750" indent="-285750">
              <a:buFontTx/>
              <a:buChar char="-"/>
            </a:pPr>
            <a:r>
              <a:rPr lang="hu-HU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Sugárszerű, tisztán  </a:t>
            </a:r>
            <a:r>
              <a:rPr lang="hu-HU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központosított</a:t>
            </a:r>
            <a:r>
              <a:rPr lang="hu-HU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szerkezet.</a:t>
            </a:r>
          </a:p>
          <a:p>
            <a:pPr marL="285750" indent="-285750">
              <a:buFontTx/>
              <a:buChar char="-"/>
            </a:pPr>
            <a:endParaRPr lang="hu-HU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hu-HU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A központi csomópont és a körülötte sugárirányban elhelyezkedő pontok jól látszanak.</a:t>
            </a:r>
          </a:p>
        </p:txBody>
      </p:sp>
    </p:spTree>
    <p:extLst>
      <p:ext uri="{BB962C8B-B14F-4D97-AF65-F5344CB8AC3E}">
        <p14:creationId xmlns:p14="http://schemas.microsoft.com/office/powerpoint/2010/main" val="18240000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61F00BD-2400-A3CC-DBD5-2995B01684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4126825C-C353-4D81-8E07-98E05DBA13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u-HU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0ADCA04-5B25-4F5E-9F91-4EE56EC95B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u-HU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DB20E88-3AE1-4383-86CB-932E772071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u-HU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44FA37E-2ADD-4392-ABF7-BEC52F5660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u-HU"/>
          </a:p>
        </p:txBody>
      </p:sp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14A0C057-32F2-4104-B6D7-792E652C98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8175"/>
            <a:ext cx="12191999" cy="62198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EFF544-919D-7693-F027-F7D3D665364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6857" r="16857"/>
          <a:stretch/>
        </p:blipFill>
        <p:spPr>
          <a:xfrm>
            <a:off x="446534" y="638175"/>
            <a:ext cx="3702877" cy="57626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ACDB0FF-AF34-CCBC-D91B-EB3E6C0AB5B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6833" r="16833"/>
          <a:stretch/>
        </p:blipFill>
        <p:spPr>
          <a:xfrm>
            <a:off x="4241386" y="638175"/>
            <a:ext cx="3702877" cy="5762625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B58D652D-F6DC-4F9F-B766-91BB91FC42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36240" y="638175"/>
            <a:ext cx="3709227" cy="575239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u-HU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1EC78B8-D22B-87CA-E05B-7353F1694597}"/>
              </a:ext>
            </a:extLst>
          </p:cNvPr>
          <p:cNvSpPr txBox="1"/>
          <p:nvPr/>
        </p:nvSpPr>
        <p:spPr>
          <a:xfrm>
            <a:off x="8264707" y="729658"/>
            <a:ext cx="321365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Holme-Kim modell:</a:t>
            </a:r>
          </a:p>
          <a:p>
            <a:endParaRPr lang="hu-HU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hu-HU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Sűrű és komplex hálózatot alkot, amely a Kamada-Kawai layout esetén zsúfoltabb, míg a Spring layout nagyobb </a:t>
            </a:r>
            <a:r>
              <a:rPr lang="hu-HU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átláthatóságot</a:t>
            </a:r>
            <a:r>
              <a:rPr lang="hu-HU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biztosít.</a:t>
            </a:r>
          </a:p>
          <a:p>
            <a:endParaRPr lang="hu-HU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hu-HU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Konfigurációs gráf</a:t>
            </a:r>
            <a:r>
              <a:rPr lang="hu-HU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endParaRPr lang="hu-HU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hu-HU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Hierarchikus és központosított, könnyen értelmezhető struktúrával rendelkezik, mindkét layout esetében.</a:t>
            </a:r>
          </a:p>
        </p:txBody>
      </p:sp>
    </p:spTree>
    <p:extLst>
      <p:ext uri="{BB962C8B-B14F-4D97-AF65-F5344CB8AC3E}">
        <p14:creationId xmlns:p14="http://schemas.microsoft.com/office/powerpoint/2010/main" val="1402346207"/>
      </p:ext>
    </p:extLst>
  </p:cSld>
  <p:clrMapOvr>
    <a:masterClrMapping/>
  </p:clrMapOvr>
</p:sld>
</file>

<file path=ppt/theme/theme1.xml><?xml version="1.0" encoding="utf-8"?>
<a:theme xmlns:a="http://schemas.openxmlformats.org/drawingml/2006/main" name="Osztalék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66F1C100-1D2B-4BEA-AD01-C4F230B3B965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1c2eb7a32e66fb6e4260f3771546a5e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04e1f6479c48b08974ba73b5ca973489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1F69AFF4-BB30-4BA0-AD22-82CC3C43276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A0CF3B2-1F0F-4FC5-8002-3E4869ABAD5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EBC12AA-1C15-4500-BC9C-8EE83A441DE9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Osztalék – technológiai elrendezés</Template>
  <TotalTime>806</TotalTime>
  <Words>1551</Words>
  <Application>Microsoft Office PowerPoint</Application>
  <PresentationFormat>Widescreen</PresentationFormat>
  <Paragraphs>182</Paragraphs>
  <Slides>26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Arial</vt:lpstr>
      <vt:lpstr>Calibri</vt:lpstr>
      <vt:lpstr>Gill Sans MT</vt:lpstr>
      <vt:lpstr>Wingdings 2</vt:lpstr>
      <vt:lpstr>Osztalék</vt:lpstr>
      <vt:lpstr>Holme-Kim és Konfigurációs modellek összehasonlítása</vt:lpstr>
      <vt:lpstr>Hálozatok</vt:lpstr>
      <vt:lpstr>Hálozatok Generálása</vt:lpstr>
      <vt:lpstr>Hálozatok Generálása</vt:lpstr>
      <vt:lpstr>Fokszám eloszlás kikényszerítése</vt:lpstr>
      <vt:lpstr>Spring Vs. Kamada-Kawai</vt:lpstr>
      <vt:lpstr>Küllönböző megjelenítések</vt:lpstr>
      <vt:lpstr>PowerPoint Presentation</vt:lpstr>
      <vt:lpstr>PowerPoint Presentation</vt:lpstr>
      <vt:lpstr>Average Clustering Coefficient</vt:lpstr>
      <vt:lpstr>Clustering Coefficient Distribution</vt:lpstr>
      <vt:lpstr>Clustering Coefficient Distribution</vt:lpstr>
      <vt:lpstr>Clustering Coefficient Distribution</vt:lpstr>
      <vt:lpstr>átlagos útvonalhossz</vt:lpstr>
      <vt:lpstr>átlagos útvonalhossz</vt:lpstr>
      <vt:lpstr>skálamentesség</vt:lpstr>
      <vt:lpstr>Átmérő</vt:lpstr>
      <vt:lpstr>Clustering Coefficient vs Degree</vt:lpstr>
      <vt:lpstr>Clustering Coefficient vs Degree</vt:lpstr>
      <vt:lpstr>Aszorttívás</vt:lpstr>
      <vt:lpstr>Average Neighbor Degree (KNN) vs Degree</vt:lpstr>
      <vt:lpstr>Average Neighbor Degree (KNN) vs Degree</vt:lpstr>
      <vt:lpstr>átlagos útvonalhossz</vt:lpstr>
      <vt:lpstr>Életbeli Alkalmazásai</vt:lpstr>
      <vt:lpstr>Életbeli Alkalmazásai</vt:lpstr>
      <vt:lpstr>Köszönöm a Figyelmet!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Bence Bognár</dc:creator>
  <cp:lastModifiedBy>Bence Bognár</cp:lastModifiedBy>
  <cp:revision>17</cp:revision>
  <dcterms:created xsi:type="dcterms:W3CDTF">2024-12-15T13:00:37Z</dcterms:created>
  <dcterms:modified xsi:type="dcterms:W3CDTF">2024-12-16T22:31:41Z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